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8" r:id="rId2"/>
    <p:sldId id="327" r:id="rId3"/>
    <p:sldId id="329" r:id="rId4"/>
    <p:sldId id="293" r:id="rId5"/>
    <p:sldId id="294" r:id="rId6"/>
    <p:sldId id="298" r:id="rId7"/>
    <p:sldId id="330" r:id="rId8"/>
    <p:sldId id="320" r:id="rId9"/>
    <p:sldId id="321" r:id="rId10"/>
    <p:sldId id="322" r:id="rId11"/>
    <p:sldId id="323" r:id="rId12"/>
    <p:sldId id="324" r:id="rId13"/>
    <p:sldId id="325" r:id="rId14"/>
    <p:sldId id="282" r:id="rId15"/>
    <p:sldId id="326" r:id="rId16"/>
    <p:sldId id="271" r:id="rId17"/>
    <p:sldId id="276" r:id="rId18"/>
    <p:sldId id="283" r:id="rId19"/>
    <p:sldId id="310" r:id="rId20"/>
    <p:sldId id="284" r:id="rId21"/>
    <p:sldId id="285" r:id="rId22"/>
    <p:sldId id="288" r:id="rId23"/>
    <p:sldId id="289" r:id="rId24"/>
    <p:sldId id="290" r:id="rId25"/>
    <p:sldId id="312" r:id="rId26"/>
    <p:sldId id="311" r:id="rId27"/>
    <p:sldId id="302" r:id="rId28"/>
    <p:sldId id="303" r:id="rId29"/>
    <p:sldId id="304" r:id="rId30"/>
    <p:sldId id="297" r:id="rId31"/>
    <p:sldId id="309" r:id="rId32"/>
    <p:sldId id="305" r:id="rId33"/>
    <p:sldId id="307" r:id="rId34"/>
    <p:sldId id="287" r:id="rId35"/>
    <p:sldId id="30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19"/>
    <p:restoredTop sz="94669"/>
  </p:normalViewPr>
  <p:slideViewPr>
    <p:cSldViewPr>
      <p:cViewPr varScale="1">
        <p:scale>
          <a:sx n="66" d="100"/>
          <a:sy n="66" d="100"/>
        </p:scale>
        <p:origin x="192" y="1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A23E3F-77F0-4B1D-8B9D-28779A67F259}" type="datetimeFigureOut">
              <a:rPr lang="en-US" smtClean="0"/>
              <a:t>9/3/18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E033C-09DD-4148-96D6-5CAC625F5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501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60794-F663-4721-B0C9-A2751CAEDCE9}" type="datetime1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229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644EE-FDCD-4116-A6E1-E5EEC9D942D0}" type="datetime1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469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7693D-D9C1-4BD8-B9F8-9C4129E87AC7}" type="datetime1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477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42950" indent="-285750">
              <a:buFont typeface="Wingdings" pitchFamily="2" charset="2"/>
              <a:buChar char="§"/>
              <a:defRPr/>
            </a:lvl2pPr>
            <a:lvl4pPr marL="1600200" indent="-228600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E000-5646-4DAA-9D36-3D3044A8DC65}" type="datetime1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23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9D37E-73F0-48D1-9AAD-04240C475C1F}" type="datetime1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47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7EEDA-7590-4CC5-A14C-A494E3CB7CF1}" type="datetime1">
              <a:rPr lang="en-US" smtClean="0"/>
              <a:t>9/3/18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124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E60AA-7C98-486A-B218-280BF3EFAACD}" type="datetime1">
              <a:rPr lang="en-US" smtClean="0"/>
              <a:t>9/3/18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73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D5EFB-5AEC-4929-B155-D6A216773A98}" type="datetime1">
              <a:rPr lang="en-US" smtClean="0"/>
              <a:t>9/3/18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396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9F996-1A3B-40BB-ABD6-32C8DF3F278D}" type="datetime1">
              <a:rPr lang="en-US" smtClean="0"/>
              <a:t>9/3/18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21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A202F-E11C-4DF4-A6B4-EE39AD62BE8A}" type="datetime1">
              <a:rPr lang="en-US" smtClean="0"/>
              <a:t>9/3/18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138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4C0AF-D0F7-41CB-BB9D-59B9C4BBEEC1}" type="datetime1">
              <a:rPr lang="en-US" smtClean="0"/>
              <a:t>9/3/18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90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71622-C891-4063-B8F9-CC527CB3501D}" type="datetime1">
              <a:rPr lang="en-US" smtClean="0"/>
              <a:t>9/3/18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349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2.png"/><Relationship Id="rId12" Type="http://schemas.openxmlformats.org/officeDocument/2006/relationships/image" Target="../media/image56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5.png"/><Relationship Id="rId5" Type="http://schemas.openxmlformats.org/officeDocument/2006/relationships/image" Target="../media/image50.png"/><Relationship Id="rId15" Type="http://schemas.openxmlformats.org/officeDocument/2006/relationships/image" Target="../media/image59.png"/><Relationship Id="rId10" Type="http://schemas.openxmlformats.org/officeDocument/2006/relationships/image" Target="../media/image48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47.png"/><Relationship Id="rId7" Type="http://schemas.openxmlformats.org/officeDocument/2006/relationships/image" Target="../media/image63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7.png"/><Relationship Id="rId26" Type="http://schemas.openxmlformats.org/officeDocument/2006/relationships/image" Target="../media/image89.png"/><Relationship Id="rId39" Type="http://schemas.openxmlformats.org/officeDocument/2006/relationships/image" Target="../media/image103.png"/><Relationship Id="rId21" Type="http://schemas.openxmlformats.org/officeDocument/2006/relationships/image" Target="../media/image85.png"/><Relationship Id="rId42" Type="http://schemas.openxmlformats.org/officeDocument/2006/relationships/image" Target="../media/image106.png"/><Relationship Id="rId47" Type="http://schemas.openxmlformats.org/officeDocument/2006/relationships/image" Target="../media/image111.png"/><Relationship Id="rId50" Type="http://schemas.openxmlformats.org/officeDocument/2006/relationships/image" Target="../media/image114.png"/><Relationship Id="rId55" Type="http://schemas.openxmlformats.org/officeDocument/2006/relationships/image" Target="../media/image98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6" Type="http://schemas.openxmlformats.org/officeDocument/2006/relationships/image" Target="../media/image80.png"/><Relationship Id="rId29" Type="http://schemas.openxmlformats.org/officeDocument/2006/relationships/image" Target="../media/image92.png"/><Relationship Id="rId11" Type="http://schemas.openxmlformats.org/officeDocument/2006/relationships/image" Target="../media/image750.png"/><Relationship Id="rId24" Type="http://schemas.openxmlformats.org/officeDocument/2006/relationships/image" Target="../media/image88.png"/><Relationship Id="rId32" Type="http://schemas.openxmlformats.org/officeDocument/2006/relationships/image" Target="../media/image95.png"/><Relationship Id="rId40" Type="http://schemas.openxmlformats.org/officeDocument/2006/relationships/image" Target="../media/image104.png"/><Relationship Id="rId45" Type="http://schemas.openxmlformats.org/officeDocument/2006/relationships/image" Target="../media/image109.png"/><Relationship Id="rId53" Type="http://schemas.openxmlformats.org/officeDocument/2006/relationships/image" Target="../media/image96.png"/><Relationship Id="rId5" Type="http://schemas.openxmlformats.org/officeDocument/2006/relationships/image" Target="../media/image73.png"/><Relationship Id="rId15" Type="http://schemas.openxmlformats.org/officeDocument/2006/relationships/image" Target="../media/image79.png"/><Relationship Id="rId23" Type="http://schemas.openxmlformats.org/officeDocument/2006/relationships/image" Target="../media/image87.png"/><Relationship Id="rId28" Type="http://schemas.openxmlformats.org/officeDocument/2006/relationships/image" Target="../media/image91.png"/><Relationship Id="rId49" Type="http://schemas.openxmlformats.org/officeDocument/2006/relationships/image" Target="../media/image113.png"/><Relationship Id="rId57" Type="http://schemas.openxmlformats.org/officeDocument/2006/relationships/image" Target="../media/image100.png"/><Relationship Id="rId10" Type="http://schemas.openxmlformats.org/officeDocument/2006/relationships/image" Target="../media/image740.png"/><Relationship Id="rId19" Type="http://schemas.openxmlformats.org/officeDocument/2006/relationships/image" Target="../media/image83.png"/><Relationship Id="rId31" Type="http://schemas.openxmlformats.org/officeDocument/2006/relationships/image" Target="../media/image94.png"/><Relationship Id="rId44" Type="http://schemas.openxmlformats.org/officeDocument/2006/relationships/image" Target="../media/image108.png"/><Relationship Id="rId52" Type="http://schemas.openxmlformats.org/officeDocument/2006/relationships/image" Target="../media/image116.png"/><Relationship Id="rId4" Type="http://schemas.openxmlformats.org/officeDocument/2006/relationships/image" Target="../media/image72.png"/><Relationship Id="rId9" Type="http://schemas.openxmlformats.org/officeDocument/2006/relationships/image" Target="../media/image730.png"/><Relationship Id="rId14" Type="http://schemas.openxmlformats.org/officeDocument/2006/relationships/image" Target="../media/image78.png"/><Relationship Id="rId22" Type="http://schemas.openxmlformats.org/officeDocument/2006/relationships/image" Target="../media/image86.png"/><Relationship Id="rId27" Type="http://schemas.openxmlformats.org/officeDocument/2006/relationships/image" Target="../media/image90.png"/><Relationship Id="rId30" Type="http://schemas.openxmlformats.org/officeDocument/2006/relationships/image" Target="../media/image93.png"/><Relationship Id="rId43" Type="http://schemas.openxmlformats.org/officeDocument/2006/relationships/image" Target="../media/image107.png"/><Relationship Id="rId48" Type="http://schemas.openxmlformats.org/officeDocument/2006/relationships/image" Target="../media/image112.png"/><Relationship Id="rId56" Type="http://schemas.openxmlformats.org/officeDocument/2006/relationships/image" Target="../media/image99.png"/><Relationship Id="rId8" Type="http://schemas.openxmlformats.org/officeDocument/2006/relationships/image" Target="../media/image76.png"/><Relationship Id="rId51" Type="http://schemas.openxmlformats.org/officeDocument/2006/relationships/image" Target="../media/image115.png"/><Relationship Id="rId3" Type="http://schemas.openxmlformats.org/officeDocument/2006/relationships/image" Target="../media/image71.png"/><Relationship Id="rId12" Type="http://schemas.openxmlformats.org/officeDocument/2006/relationships/image" Target="../media/image760.png"/><Relationship Id="rId17" Type="http://schemas.openxmlformats.org/officeDocument/2006/relationships/image" Target="../media/image81.png"/><Relationship Id="rId25" Type="http://schemas.openxmlformats.org/officeDocument/2006/relationships/image" Target="../media/image82.png"/><Relationship Id="rId46" Type="http://schemas.openxmlformats.org/officeDocument/2006/relationships/image" Target="../media/image110.png"/><Relationship Id="rId20" Type="http://schemas.openxmlformats.org/officeDocument/2006/relationships/image" Target="../media/image84.png"/><Relationship Id="rId41" Type="http://schemas.openxmlformats.org/officeDocument/2006/relationships/image" Target="../media/image105.png"/><Relationship Id="rId54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0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47.png"/><Relationship Id="rId7" Type="http://schemas.openxmlformats.org/officeDocument/2006/relationships/image" Target="../media/image63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4.png"/><Relationship Id="rId26" Type="http://schemas.openxmlformats.org/officeDocument/2006/relationships/image" Target="../media/image139.png"/><Relationship Id="rId42" Type="http://schemas.openxmlformats.org/officeDocument/2006/relationships/image" Target="../media/image106.png"/><Relationship Id="rId47" Type="http://schemas.openxmlformats.org/officeDocument/2006/relationships/image" Target="../media/image111.png"/><Relationship Id="rId50" Type="http://schemas.openxmlformats.org/officeDocument/2006/relationships/image" Target="../media/image114.png"/><Relationship Id="rId55" Type="http://schemas.openxmlformats.org/officeDocument/2006/relationships/image" Target="../media/image148.png"/><Relationship Id="rId7" Type="http://schemas.openxmlformats.org/officeDocument/2006/relationships/image" Target="../media/image132.png"/><Relationship Id="rId12" Type="http://schemas.openxmlformats.org/officeDocument/2006/relationships/image" Target="../media/image133.png"/><Relationship Id="rId25" Type="http://schemas.openxmlformats.org/officeDocument/2006/relationships/image" Target="../media/image138.png"/><Relationship Id="rId46" Type="http://schemas.openxmlformats.org/officeDocument/2006/relationships/image" Target="../media/image110.png"/><Relationship Id="rId2" Type="http://schemas.openxmlformats.org/officeDocument/2006/relationships/image" Target="../media/image128.png"/><Relationship Id="rId20" Type="http://schemas.openxmlformats.org/officeDocument/2006/relationships/image" Target="../media/image84.png"/><Relationship Id="rId29" Type="http://schemas.openxmlformats.org/officeDocument/2006/relationships/image" Target="../media/image142.png"/><Relationship Id="rId41" Type="http://schemas.openxmlformats.org/officeDocument/2006/relationships/image" Target="../media/image105.png"/><Relationship Id="rId54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750.png"/><Relationship Id="rId24" Type="http://schemas.openxmlformats.org/officeDocument/2006/relationships/image" Target="../media/image137.png"/><Relationship Id="rId40" Type="http://schemas.openxmlformats.org/officeDocument/2006/relationships/image" Target="../media/image104.png"/><Relationship Id="rId53" Type="http://schemas.openxmlformats.org/officeDocument/2006/relationships/image" Target="../media/image146.png"/><Relationship Id="rId5" Type="http://schemas.openxmlformats.org/officeDocument/2006/relationships/image" Target="../media/image130.png"/><Relationship Id="rId23" Type="http://schemas.openxmlformats.org/officeDocument/2006/relationships/image" Target="../media/image87.png"/><Relationship Id="rId28" Type="http://schemas.openxmlformats.org/officeDocument/2006/relationships/image" Target="../media/image141.png"/><Relationship Id="rId49" Type="http://schemas.openxmlformats.org/officeDocument/2006/relationships/image" Target="../media/image113.png"/><Relationship Id="rId10" Type="http://schemas.openxmlformats.org/officeDocument/2006/relationships/image" Target="../media/image740.png"/><Relationship Id="rId19" Type="http://schemas.openxmlformats.org/officeDocument/2006/relationships/image" Target="../media/image83.png"/><Relationship Id="rId31" Type="http://schemas.openxmlformats.org/officeDocument/2006/relationships/image" Target="../media/image144.png"/><Relationship Id="rId52" Type="http://schemas.openxmlformats.org/officeDocument/2006/relationships/image" Target="../media/image145.png"/><Relationship Id="rId4" Type="http://schemas.openxmlformats.org/officeDocument/2006/relationships/image" Target="../media/image129.png"/><Relationship Id="rId9" Type="http://schemas.openxmlformats.org/officeDocument/2006/relationships/image" Target="../media/image730.png"/><Relationship Id="rId14" Type="http://schemas.openxmlformats.org/officeDocument/2006/relationships/image" Target="../media/image136.png"/><Relationship Id="rId22" Type="http://schemas.openxmlformats.org/officeDocument/2006/relationships/image" Target="../media/image86.png"/><Relationship Id="rId27" Type="http://schemas.openxmlformats.org/officeDocument/2006/relationships/image" Target="../media/image140.png"/><Relationship Id="rId30" Type="http://schemas.openxmlformats.org/officeDocument/2006/relationships/image" Target="../media/image143.png"/><Relationship Id="rId43" Type="http://schemas.openxmlformats.org/officeDocument/2006/relationships/image" Target="../media/image107.png"/><Relationship Id="rId48" Type="http://schemas.openxmlformats.org/officeDocument/2006/relationships/image" Target="../media/image112.png"/><Relationship Id="rId56" Type="http://schemas.openxmlformats.org/officeDocument/2006/relationships/image" Target="../media/image149.png"/><Relationship Id="rId51" Type="http://schemas.openxmlformats.org/officeDocument/2006/relationships/image" Target="../media/image115.png"/><Relationship Id="rId3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0" y="1295400"/>
                <a:ext cx="7391400" cy="1524000"/>
              </a:xfrm>
              <a:ln>
                <a:noFill/>
              </a:ln>
            </p:spPr>
            <p:txBody>
              <a:bodyPr>
                <a:noAutofit/>
              </a:bodyPr>
              <a:lstStyle/>
              <a:p>
                <a:pPr marL="0" indent="0" algn="ctr">
                  <a:buNone/>
                </a:pPr>
                <a:r>
                  <a:rPr lang="en-US" sz="2800" b="1" u="sng" dirty="0"/>
                  <a:t>Warm up</a:t>
                </a:r>
                <a:r>
                  <a:rPr lang="en-US" sz="2800" dirty="0"/>
                  <a:t> </a:t>
                </a:r>
              </a:p>
              <a:p>
                <a:pPr marL="0" indent="0">
                  <a:buNone/>
                </a:pPr>
                <a:r>
                  <a:rPr lang="en-US" sz="2800" dirty="0"/>
                  <a:t>Simplify: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1+</m:t>
                        </m:r>
                        <m:r>
                          <a:rPr lang="en-US" sz="2800" i="1">
                            <a:latin typeface="Cambria Math"/>
                          </a:rPr>
                          <m:t>𝑎</m:t>
                        </m:r>
                        <m:r>
                          <a:rPr lang="en-US" sz="2800" i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2800" i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800" i="1">
                                <a:latin typeface="Cambria Math"/>
                              </a:rPr>
                              <m:t>3</m:t>
                            </m:r>
                          </m:sup>
                        </m:sSup>
                        <m:r>
                          <a:rPr lang="en-US" sz="2800" i="1">
                            <a:latin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800" i="1">
                                <a:latin typeface="Cambria Math"/>
                              </a:rPr>
                              <m:t>4</m:t>
                            </m:r>
                          </m:sup>
                        </m:sSup>
                        <m:r>
                          <a:rPr lang="en-US" sz="2800" i="1">
                            <a:latin typeface="Cambria Math"/>
                          </a:rPr>
                          <m:t>+…+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800" i="1">
                                <a:latin typeface="Cambria Math"/>
                              </a:rPr>
                              <m:t>𝐿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𝑎</m:t>
                        </m:r>
                        <m:r>
                          <a:rPr lang="en-US" sz="2800" i="1">
                            <a:latin typeface="Cambria Math"/>
                          </a:rPr>
                          <m:t>−1</m:t>
                        </m:r>
                      </m:e>
                    </m:d>
                    <m:r>
                      <a:rPr lang="en-US" sz="2800" i="1">
                        <a:latin typeface="Cambria Math"/>
                      </a:rPr>
                      <m:t>=</m:t>
                    </m:r>
                  </m:oMath>
                </a14:m>
                <a:r>
                  <a:rPr lang="en-US" sz="2800" dirty="0"/>
                  <a:t> ?</a:t>
                </a:r>
              </a:p>
              <a:p>
                <a:pPr marL="0" indent="0" algn="ctr">
                  <a:buNone/>
                </a:pPr>
                <a:endParaRPr lang="en-US" sz="2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0" y="1295400"/>
                <a:ext cx="7391400" cy="1524000"/>
              </a:xfrm>
              <a:blipFill>
                <a:blip r:embed="rId2"/>
                <a:stretch>
                  <a:fillRect l="-1890" t="-4132" b="-115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itle 1"/>
          <p:cNvSpPr txBox="1">
            <a:spLocks/>
          </p:cNvSpPr>
          <p:nvPr/>
        </p:nvSpPr>
        <p:spPr>
          <a:xfrm>
            <a:off x="1143000" y="-327025"/>
            <a:ext cx="51816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CS4102 Algorithms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7" name="Subtitle 2"/>
          <p:cNvSpPr txBox="1">
            <a:spLocks/>
          </p:cNvSpPr>
          <p:nvPr/>
        </p:nvSpPr>
        <p:spPr>
          <a:xfrm>
            <a:off x="1512570" y="609600"/>
            <a:ext cx="3352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Fall 2018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Rectangle 78"/>
              <p:cNvSpPr/>
              <p:nvPr/>
            </p:nvSpPr>
            <p:spPr>
              <a:xfrm>
                <a:off x="1955107" y="3588978"/>
                <a:ext cx="7967246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/>
                            </a:rPr>
                            <m:t>𝑎</m:t>
                          </m:r>
                          <m:r>
                            <a:rPr lang="en-US" sz="32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32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32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sz="3200" i="1">
                              <a:latin typeface="Cambria Math"/>
                            </a:rPr>
                            <m:t>+…+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/>
                                </a:rPr>
                                <m:t>𝐿</m:t>
                              </m:r>
                            </m:sup>
                          </m:sSup>
                          <m:r>
                            <a:rPr lang="en-US" sz="32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sz="3200" i="1">
                                  <a:latin typeface="Cambria Math"/>
                                </a:rPr>
                                <m:t>+1</m:t>
                              </m:r>
                            </m:sup>
                          </m:sSup>
                        </m:e>
                      </m:d>
                      <m:r>
                        <a:rPr lang="en-US" sz="3200"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107" y="3588978"/>
                <a:ext cx="7967246" cy="5904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Rectangle 79"/>
              <p:cNvSpPr/>
              <p:nvPr/>
            </p:nvSpPr>
            <p:spPr>
              <a:xfrm>
                <a:off x="1667670" y="4160550"/>
                <a:ext cx="7704930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/>
                            </a:rPr>
                            <m:t>−</m:t>
                          </m:r>
                          <m:r>
                            <a:rPr lang="en-US" sz="3200" i="1">
                              <a:latin typeface="Cambria Math"/>
                            </a:rPr>
                            <m:t>𝑎</m:t>
                          </m:r>
                          <m:r>
                            <a:rPr lang="en-US" sz="3200" i="1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i="1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3200" i="1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3200" i="1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sz="3200" i="1">
                              <a:latin typeface="Cambria Math"/>
                            </a:rPr>
                            <m:t>−</m:t>
                          </m:r>
                          <m:r>
                            <a:rPr lang="en-US" sz="3200" i="1">
                              <a:latin typeface="Cambria Math"/>
                            </a:rPr>
                            <m:t>…</m:t>
                          </m:r>
                          <m:r>
                            <a:rPr lang="en-US" sz="3200" i="1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/>
                                </a:rPr>
                                <m:t>𝐿</m:t>
                              </m:r>
                            </m:sup>
                          </m:sSup>
                          <m:r>
                            <a:rPr lang="en-US" sz="3200" i="1">
                              <a:latin typeface="Cambria Math"/>
                            </a:rPr>
                            <m:t>−1</m:t>
                          </m:r>
                        </m:e>
                      </m:d>
                      <m:r>
                        <a:rPr lang="en-US" sz="3200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670" y="4160550"/>
                <a:ext cx="7704930" cy="5904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Group 80"/>
          <p:cNvGrpSpPr/>
          <p:nvPr/>
        </p:nvGrpSpPr>
        <p:grpSpPr>
          <a:xfrm>
            <a:off x="2438400" y="3741451"/>
            <a:ext cx="5181600" cy="857381"/>
            <a:chOff x="914400" y="2114681"/>
            <a:chExt cx="5181600" cy="857381"/>
          </a:xfrm>
        </p:grpSpPr>
        <p:cxnSp>
          <p:nvCxnSpPr>
            <p:cNvPr id="82" name="Straight Connector 81"/>
            <p:cNvCxnSpPr/>
            <p:nvPr/>
          </p:nvCxnSpPr>
          <p:spPr>
            <a:xfrm flipV="1">
              <a:off x="914400" y="2114681"/>
              <a:ext cx="0" cy="8382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1600200" y="2133862"/>
              <a:ext cx="0" cy="8382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V="1">
              <a:off x="2514600" y="2114681"/>
              <a:ext cx="0" cy="8382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3429000" y="2133600"/>
              <a:ext cx="0" cy="8382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V="1">
              <a:off x="4343400" y="2133600"/>
              <a:ext cx="0" cy="8382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6096000" y="2133600"/>
              <a:ext cx="0" cy="83820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TextBox 87"/>
              <p:cNvSpPr txBox="1"/>
              <p:nvPr/>
            </p:nvSpPr>
            <p:spPr>
              <a:xfrm>
                <a:off x="8771030" y="4719506"/>
                <a:ext cx="181274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/>
                            </a:rPr>
                            <m:t>𝑎</m:t>
                          </m:r>
                        </m:e>
                        <m:sup>
                          <m:r>
                            <a:rPr lang="en-US" sz="3200" i="1">
                              <a:latin typeface="Cambria Math"/>
                            </a:rPr>
                            <m:t>𝐿</m:t>
                          </m:r>
                          <m:r>
                            <a:rPr lang="en-US" sz="3200" i="1">
                              <a:latin typeface="Cambria Math"/>
                            </a:rPr>
                            <m:t>+1</m:t>
                          </m:r>
                        </m:sup>
                      </m:sSup>
                      <m:r>
                        <a:rPr lang="en-US" sz="3200" i="1">
                          <a:latin typeface="Cambria Math"/>
                        </a:rPr>
                        <m:t>−1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1030" y="4719506"/>
                <a:ext cx="1812740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/>
              <p:cNvSpPr txBox="1"/>
              <p:nvPr/>
            </p:nvSpPr>
            <p:spPr>
              <a:xfrm>
                <a:off x="1900592" y="5380480"/>
                <a:ext cx="1262397" cy="14775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i="1">
                              <a:latin typeface="Cambria Math"/>
                            </a:rPr>
                            <m:t>𝑖</m:t>
                          </m:r>
                          <m:r>
                            <a:rPr lang="en-US" sz="3200" i="1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US" sz="3200" i="1">
                              <a:latin typeface="Cambria Math"/>
                            </a:rPr>
                            <m:t>𝐿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592" y="5380480"/>
                <a:ext cx="1262397" cy="1477520"/>
              </a:xfrm>
              <a:prstGeom prst="rect">
                <a:avLst/>
              </a:prstGeom>
              <a:blipFill>
                <a:blip r:embed="rId6"/>
                <a:stretch>
                  <a:fillRect l="-111000" t="-104274" r="-35000" b="-16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Rectangle 89"/>
              <p:cNvSpPr/>
              <p:nvPr/>
            </p:nvSpPr>
            <p:spPr>
              <a:xfrm>
                <a:off x="3048001" y="5578836"/>
                <a:ext cx="2232919" cy="10808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/>
                                </a:rPr>
                                <m:t>𝐿</m:t>
                              </m:r>
                              <m:r>
                                <a:rPr lang="en-US" sz="3200" i="1">
                                  <a:latin typeface="Cambria Math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sz="3200" i="1">
                              <a:latin typeface="Cambria Math"/>
                            </a:rPr>
                            <m:t>−1</m:t>
                          </m:r>
                        </m:num>
                        <m:den>
                          <m:r>
                            <a:rPr lang="en-US" sz="3200" i="1">
                              <a:latin typeface="Cambria Math"/>
                            </a:rPr>
                            <m:t>𝑎</m:t>
                          </m:r>
                          <m:r>
                            <a:rPr lang="en-US" sz="3200" i="1">
                              <a:latin typeface="Cambria Math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90" name="Rectangle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1" y="5578836"/>
                <a:ext cx="2232919" cy="1080809"/>
              </a:xfrm>
              <a:prstGeom prst="rect">
                <a:avLst/>
              </a:prstGeom>
              <a:blipFill>
                <a:blip r:embed="rId7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16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0" grpId="0"/>
      <p:bldP spid="88" grpId="0"/>
      <p:bldP spid="89" grpId="0"/>
      <p:bldP spid="9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Recurrence Solving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1371601"/>
            <a:ext cx="29718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Tree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Guess/Check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“Cookbook”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Substitution</a:t>
            </a:r>
          </a:p>
        </p:txBody>
      </p:sp>
      <p:pic>
        <p:nvPicPr>
          <p:cNvPr id="1026" name="Picture 2" descr="Image result for tre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782" y="1295400"/>
            <a:ext cx="795618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654162" y="2371636"/>
            <a:ext cx="1232038" cy="1200329"/>
            <a:chOff x="883101" y="2371635"/>
            <a:chExt cx="1232038" cy="1200329"/>
          </a:xfrm>
        </p:grpSpPr>
        <p:pic>
          <p:nvPicPr>
            <p:cNvPr id="5" name="Picture 2" descr="Image result for check mark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7297" y="2667000"/>
              <a:ext cx="657842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883101" y="2371635"/>
              <a:ext cx="57419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b="1" dirty="0">
                  <a:solidFill>
                    <a:srgbClr val="FF0000"/>
                  </a:solidFill>
                  <a:latin typeface="Berlin Sans FB Demi" panose="020E0802020502020306" pitchFamily="34" charset="0"/>
                </a:rPr>
                <a:t>?</a:t>
              </a:r>
              <a:endParaRPr lang="en-US" sz="3600" b="1" dirty="0">
                <a:solidFill>
                  <a:srgbClr val="FF0000"/>
                </a:solidFill>
                <a:latin typeface="Berlin Sans FB Demi" panose="020E0802020502020306" pitchFamily="34" charset="0"/>
              </a:endParaRPr>
            </a:p>
          </p:txBody>
        </p:sp>
      </p:grpSp>
      <p:pic>
        <p:nvPicPr>
          <p:cNvPr id="1028" name="Picture 4" descr="https://images-na.ssl-images-amazon.com/images/I/61Aytsfq0IL._SX401_BO1,204,203,200_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970" y="3962401"/>
            <a:ext cx="889430" cy="1103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ubstitution socc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288" y="5334001"/>
            <a:ext cx="959313" cy="143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44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Sort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b="1" dirty="0">
                    <a:solidFill>
                      <a:srgbClr val="0070C0"/>
                    </a:solidFill>
                  </a:rPr>
                  <a:t>Divide</a:t>
                </a:r>
                <a:r>
                  <a:rPr lang="en-US" b="1" dirty="0"/>
                  <a:t>: </a:t>
                </a:r>
              </a:p>
              <a:p>
                <a:pPr lvl="1"/>
                <a:r>
                  <a:rPr lang="en-US" dirty="0"/>
                  <a:t>Break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/>
                  <a:t>-element list into two lists of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elements</a:t>
                </a:r>
              </a:p>
              <a:p>
                <a:r>
                  <a:rPr lang="en-US" b="1" dirty="0">
                    <a:solidFill>
                      <a:srgbClr val="0070C0"/>
                    </a:solidFill>
                  </a:rPr>
                  <a:t>Conquer</a:t>
                </a:r>
                <a:r>
                  <a:rPr lang="en-US" b="1" dirty="0"/>
                  <a:t>: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&gt;1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2"/>
                <a:r>
                  <a:rPr lang="en-US" dirty="0"/>
                  <a:t>Sort each </a:t>
                </a:r>
                <a:r>
                  <a:rPr lang="en-US" dirty="0" err="1"/>
                  <a:t>sublist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33CC"/>
                    </a:solidFill>
                  </a:rPr>
                  <a:t>recursively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</a:rPr>
                      <m:t>=1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2"/>
                <a:r>
                  <a:rPr lang="en-US" dirty="0"/>
                  <a:t>List is already sorted (</a:t>
                </a:r>
                <a:r>
                  <a:rPr lang="en-US" dirty="0">
                    <a:solidFill>
                      <a:srgbClr val="FF33CC"/>
                    </a:solidFill>
                  </a:rPr>
                  <a:t>base case</a:t>
                </a:r>
                <a:r>
                  <a:rPr lang="en-US" dirty="0"/>
                  <a:t>)</a:t>
                </a:r>
              </a:p>
              <a:p>
                <a:r>
                  <a:rPr lang="en-US" b="1" dirty="0">
                    <a:solidFill>
                      <a:srgbClr val="0070C0"/>
                    </a:solidFill>
                  </a:rPr>
                  <a:t>Combine</a:t>
                </a:r>
                <a:r>
                  <a:rPr lang="en-US" b="1" dirty="0"/>
                  <a:t>:</a:t>
                </a:r>
              </a:p>
              <a:p>
                <a:pPr lvl="1"/>
                <a:r>
                  <a:rPr lang="en-US" dirty="0"/>
                  <a:t>Merge together sorted </a:t>
                </a:r>
                <a:r>
                  <a:rPr lang="en-US" dirty="0" err="1"/>
                  <a:t>sublists</a:t>
                </a:r>
                <a:r>
                  <a:rPr lang="en-US" dirty="0"/>
                  <a:t> into one sorted list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2830" r="-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55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1295400"/>
                <a:ext cx="8229600" cy="541020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b="1" dirty="0">
                    <a:solidFill>
                      <a:srgbClr val="0070C0"/>
                    </a:solidFill>
                  </a:rPr>
                  <a:t>Combine</a:t>
                </a:r>
                <a:r>
                  <a:rPr lang="en-US" b="1" dirty="0"/>
                  <a:t>: </a:t>
                </a:r>
                <a:r>
                  <a:rPr lang="en-US" dirty="0"/>
                  <a:t>Merge sorted </a:t>
                </a:r>
                <a:r>
                  <a:rPr lang="en-US" dirty="0" err="1"/>
                  <a:t>sublists</a:t>
                </a:r>
                <a:r>
                  <a:rPr lang="en-US" dirty="0"/>
                  <a:t> into one sorted list</a:t>
                </a:r>
              </a:p>
              <a:p>
                <a:r>
                  <a:rPr lang="en-US" dirty="0"/>
                  <a:t>We have: </a:t>
                </a:r>
              </a:p>
              <a:p>
                <a:pPr lvl="1"/>
                <a:r>
                  <a:rPr lang="en-US" dirty="0"/>
                  <a:t>2 sorted lists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1 output list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While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not empty):</a:t>
                </a:r>
              </a:p>
              <a:p>
                <a:pPr marL="0" indent="0">
                  <a:buNone/>
                </a:pPr>
                <a:r>
                  <a:rPr lang="en-US" dirty="0"/>
                  <a:t>	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[0]</m:t>
                    </m:r>
                  </m:oMath>
                </a14:m>
                <a:r>
                  <a:rPr lang="en-US" dirty="0"/>
                  <a:t>: </a:t>
                </a:r>
                <a:endParaRPr lang="en-US" b="0" i="1" dirty="0">
                  <a:latin typeface="Cambria Math"/>
                </a:endParaRPr>
              </a:p>
              <a:p>
                <a:pPr marL="0" indent="0">
                  <a:buNone/>
                </a:pPr>
                <a:r>
                  <a:rPr lang="en-US" b="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.append(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.pop())</a:t>
                </a:r>
              </a:p>
              <a:p>
                <a:pPr marL="0" indent="0">
                  <a:buNone/>
                </a:pPr>
                <a:r>
                  <a:rPr lang="en-US" dirty="0"/>
                  <a:t>	Else: </a:t>
                </a:r>
              </a:p>
              <a:p>
                <a:pPr marL="0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.append(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.pop())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.append(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.append(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1295400"/>
                <a:ext cx="8229600" cy="5410200"/>
              </a:xfrm>
              <a:blipFill>
                <a:blip r:embed="rId2"/>
                <a:stretch>
                  <a:fillRect l="-1543" t="-1639" b="-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236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Merge Sort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Break into smaller </a:t>
                </a:r>
                <a:r>
                  <a:rPr lang="en-US" dirty="0">
                    <a:solidFill>
                      <a:srgbClr val="FF33CC"/>
                    </a:solidFill>
                  </a:rPr>
                  <a:t>subproblems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Use </a:t>
                </a:r>
                <a:r>
                  <a:rPr lang="en-US" dirty="0">
                    <a:solidFill>
                      <a:srgbClr val="FF33CC"/>
                    </a:solidFill>
                  </a:rPr>
                  <a:t>recurrence</a:t>
                </a:r>
                <a:r>
                  <a:rPr lang="en-US" dirty="0"/>
                  <a:t> relation to express recursive running time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Use </a:t>
                </a:r>
                <a:r>
                  <a:rPr lang="en-US" dirty="0">
                    <a:solidFill>
                      <a:srgbClr val="FF33CC"/>
                    </a:solidFill>
                  </a:rPr>
                  <a:t>asymptotic</a:t>
                </a:r>
                <a:r>
                  <a:rPr lang="en-US" dirty="0"/>
                  <a:t> notation to simplify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r>
                  <a:rPr lang="en-US" b="1" dirty="0">
                    <a:solidFill>
                      <a:srgbClr val="0070C0"/>
                    </a:solidFill>
                  </a:rPr>
                  <a:t>Divide</a:t>
                </a:r>
                <a:r>
                  <a:rPr lang="en-US" b="1" dirty="0"/>
                  <a:t>: </a:t>
                </a:r>
                <a:r>
                  <a:rPr lang="en-US" dirty="0"/>
                  <a:t>0 comparisons</a:t>
                </a:r>
              </a:p>
              <a:p>
                <a:r>
                  <a:rPr lang="en-US" b="1" dirty="0">
                    <a:solidFill>
                      <a:srgbClr val="0070C0"/>
                    </a:solidFill>
                  </a:rPr>
                  <a:t>Conquer</a:t>
                </a:r>
                <a:r>
                  <a:rPr lang="en-US" b="1" dirty="0"/>
                  <a:t>: </a:t>
                </a:r>
                <a:r>
                  <a:rPr lang="en-US" dirty="0"/>
                  <a:t>recurse on 2 small problems, size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b="1" dirty="0"/>
              </a:p>
              <a:p>
                <a:r>
                  <a:rPr lang="en-US" b="1" dirty="0">
                    <a:solidFill>
                      <a:srgbClr val="0070C0"/>
                    </a:solidFill>
                  </a:rPr>
                  <a:t>Combine</a:t>
                </a:r>
                <a:r>
                  <a:rPr lang="en-US" b="1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/>
                  <a:t> comparisons</a:t>
                </a:r>
              </a:p>
              <a:p>
                <a:r>
                  <a:rPr lang="en-US" b="1" dirty="0"/>
                  <a:t>Recurrence: </a:t>
                </a:r>
                <a:endParaRPr lang="en-US" b="0" i="1" dirty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=2</m:t>
                    </m:r>
                    <m:r>
                      <a:rPr lang="en-US" b="0" i="1" smtClean="0">
                        <a:latin typeface="Cambria Math"/>
                      </a:rPr>
                      <m:t>𝑇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 )+</m:t>
                    </m:r>
                    <m:r>
                      <a:rPr lang="en-US" b="0" i="1" smtClean="0">
                        <a:latin typeface="Cambria Math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093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Recurrence Solving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1371601"/>
            <a:ext cx="29718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Tree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Guess/Check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“Cookbook”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Substitution</a:t>
            </a:r>
          </a:p>
        </p:txBody>
      </p:sp>
      <p:pic>
        <p:nvPicPr>
          <p:cNvPr id="1026" name="Picture 2" descr="Image result for tre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782" y="1295400"/>
            <a:ext cx="795618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654162" y="2371636"/>
            <a:ext cx="1232038" cy="1200329"/>
            <a:chOff x="883101" y="2371635"/>
            <a:chExt cx="1232038" cy="1200329"/>
          </a:xfrm>
        </p:grpSpPr>
        <p:pic>
          <p:nvPicPr>
            <p:cNvPr id="5" name="Picture 2" descr="Image result for check mark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7297" y="2667000"/>
              <a:ext cx="657842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883101" y="2371635"/>
              <a:ext cx="57419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b="1" dirty="0">
                  <a:solidFill>
                    <a:srgbClr val="FF0000"/>
                  </a:solidFill>
                  <a:latin typeface="Berlin Sans FB Demi" panose="020E0802020502020306" pitchFamily="34" charset="0"/>
                </a:rPr>
                <a:t>?</a:t>
              </a:r>
              <a:endParaRPr lang="en-US" sz="3600" b="1" dirty="0">
                <a:solidFill>
                  <a:srgbClr val="FF0000"/>
                </a:solidFill>
                <a:latin typeface="Berlin Sans FB Demi" panose="020E0802020502020306" pitchFamily="34" charset="0"/>
              </a:endParaRPr>
            </a:p>
          </p:txBody>
        </p:sp>
      </p:grpSp>
      <p:pic>
        <p:nvPicPr>
          <p:cNvPr id="1028" name="Picture 4" descr="https://images-na.ssl-images-amazon.com/images/I/61Aytsfq0IL._SX401_BO1,204,203,200_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970" y="3962401"/>
            <a:ext cx="889430" cy="1103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ubstitution socc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288" y="5334001"/>
            <a:ext cx="959313" cy="143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438400" y="1143000"/>
            <a:ext cx="2667000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301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 Box 2"/>
              <p:cNvSpPr txBox="1">
                <a:spLocks noChangeArrowheads="1"/>
              </p:cNvSpPr>
              <p:nvPr/>
            </p:nvSpPr>
            <p:spPr bwMode="auto">
              <a:xfrm>
                <a:off x="8265616" y="2505032"/>
                <a:ext cx="2630984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>
                    <a:latin typeface="Symbol" pitchFamily="18" charset="2"/>
                  </a:rPr>
                  <a:t>Þ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chemeClr val="accent1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/>
                  <a:t>total / level</a:t>
                </a:r>
              </a:p>
            </p:txBody>
          </p:sp>
        </mc:Choice>
        <mc:Fallback>
          <p:sp>
            <p:nvSpPr>
              <p:cNvPr id="41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65616" y="2505032"/>
                <a:ext cx="2630984" cy="523220"/>
              </a:xfrm>
              <a:prstGeom prst="rect">
                <a:avLst/>
              </a:prstGeom>
              <a:blipFill>
                <a:blip r:embed="rId2"/>
                <a:stretch>
                  <a:fillRect l="-2885" t="-11905" r="-2885" b="-3333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Left Brace 41"/>
          <p:cNvSpPr/>
          <p:nvPr/>
        </p:nvSpPr>
        <p:spPr>
          <a:xfrm flipH="1" flipV="1">
            <a:off x="8229600" y="2133600"/>
            <a:ext cx="250372" cy="3553177"/>
          </a:xfrm>
          <a:prstGeom prst="leftBrace">
            <a:avLst>
              <a:gd name="adj1" fmla="val 83199"/>
              <a:gd name="adj2" fmla="val 49631"/>
            </a:avLst>
          </a:prstGeom>
          <a:ln w="1905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 Box 2"/>
              <p:cNvSpPr txBox="1">
                <a:spLocks noChangeArrowheads="1"/>
              </p:cNvSpPr>
              <p:nvPr/>
            </p:nvSpPr>
            <p:spPr bwMode="auto">
              <a:xfrm>
                <a:off x="8267700" y="3676688"/>
                <a:ext cx="2312388" cy="9541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dirty="0">
                            <a:solidFill>
                              <a:srgbClr val="FF00FF"/>
                            </a:solidFill>
                            <a:latin typeface="Cambria Math"/>
                          </a:rPr>
                          <m:t>log</m:t>
                        </m:r>
                      </m:e>
                      <m:sub>
                        <m:r>
                          <a:rPr lang="en-US" sz="2800" i="1" dirty="0">
                            <a:solidFill>
                              <a:srgbClr val="FF00FF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800" i="1" dirty="0">
                        <a:solidFill>
                          <a:srgbClr val="FF00FF"/>
                        </a:solidFill>
                        <a:latin typeface="Cambria Math"/>
                      </a:rPr>
                      <m:t>⁡</m:t>
                    </m:r>
                    <m:r>
                      <a:rPr lang="en-US" sz="2800" i="1" dirty="0">
                        <a:solidFill>
                          <a:srgbClr val="FF00FF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lang="en-US" sz="2800" dirty="0">
                    <a:solidFill>
                      <a:srgbClr val="FF00FF"/>
                    </a:solidFill>
                  </a:rPr>
                  <a:t> </a:t>
                </a:r>
                <a:r>
                  <a:rPr lang="en-US" sz="2800" dirty="0"/>
                  <a:t>levels</a:t>
                </a:r>
              </a:p>
              <a:p>
                <a:pPr algn="ctr"/>
                <a:r>
                  <a:rPr lang="en-US" sz="2800" dirty="0"/>
                  <a:t>of recursion</a:t>
                </a:r>
              </a:p>
            </p:txBody>
          </p:sp>
        </mc:Choice>
        <mc:Fallback>
          <p:sp>
            <p:nvSpPr>
              <p:cNvPr id="4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67700" y="3676688"/>
                <a:ext cx="2312388" cy="954107"/>
              </a:xfrm>
              <a:prstGeom prst="rect">
                <a:avLst/>
              </a:prstGeom>
              <a:blipFill>
                <a:blip r:embed="rId3"/>
                <a:stretch>
                  <a:fillRect t="-6579" b="-1578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 Box 41"/>
              <p:cNvSpPr txBox="1">
                <a:spLocks noChangeArrowheads="1"/>
              </p:cNvSpPr>
              <p:nvPr/>
            </p:nvSpPr>
            <p:spPr bwMode="auto">
              <a:xfrm>
                <a:off x="4381500" y="2133600"/>
                <a:ext cx="1333500" cy="457200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4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81500" y="2133600"/>
                <a:ext cx="1333500" cy="457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Rectangle 44"/>
              <p:cNvSpPr/>
              <p:nvPr/>
            </p:nvSpPr>
            <p:spPr>
              <a:xfrm>
                <a:off x="4465610" y="1182558"/>
                <a:ext cx="3154390" cy="7224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=2</m:t>
                      </m:r>
                      <m:r>
                        <a:rPr lang="en-US" sz="2400" i="1">
                          <a:latin typeface="Cambria Math"/>
                        </a:rPr>
                        <m:t>𝑇</m:t>
                      </m:r>
                      <m:r>
                        <a:rPr lang="en-US" sz="2400" i="1">
                          <a:latin typeface="Cambria Math"/>
                        </a:rPr>
                        <m:t>(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/>
                        </a:rPr>
                        <m:t> )+</m:t>
                      </m:r>
                      <m:r>
                        <a:rPr lang="en-US" sz="24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5610" y="1182558"/>
                <a:ext cx="3154390" cy="722442"/>
              </a:xfrm>
              <a:prstGeom prst="rect">
                <a:avLst/>
              </a:prstGeom>
              <a:blipFill>
                <a:blip r:embed="rId5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/>
              <p:cNvSpPr/>
              <p:nvPr/>
            </p:nvSpPr>
            <p:spPr>
              <a:xfrm>
                <a:off x="7143432" y="5686778"/>
                <a:ext cx="3563091" cy="9723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/>
                            </a:rPr>
                            <m:t>𝑖</m:t>
                          </m:r>
                          <m:r>
                            <a:rPr lang="en-US" sz="20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𝑛</m:t>
                              </m:r>
                            </m:e>
                          </m:func>
                        </m:sup>
                        <m:e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e>
                      </m:nary>
                      <m:r>
                        <a:rPr lang="en-US" sz="2000" i="1">
                          <a:latin typeface="Cambria Math"/>
                        </a:rPr>
                        <m:t>=</m:t>
                      </m:r>
                      <m:r>
                        <a:rPr lang="en-US" sz="2000" i="1">
                          <a:latin typeface="Cambria Math"/>
                        </a:rPr>
                        <m:t>𝑛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sz="2000" i="1">
                              <a:latin typeface="Cambria Math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3432" y="5686778"/>
                <a:ext cx="3563091" cy="972317"/>
              </a:xfrm>
              <a:prstGeom prst="rect">
                <a:avLst/>
              </a:prstGeom>
              <a:blipFill>
                <a:blip r:embed="rId6"/>
                <a:stretch>
                  <a:fillRect t="-96104" b="-150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 Box 41"/>
              <p:cNvSpPr txBox="1">
                <a:spLocks noChangeArrowheads="1"/>
              </p:cNvSpPr>
              <p:nvPr/>
            </p:nvSpPr>
            <p:spPr bwMode="auto">
              <a:xfrm>
                <a:off x="2690604" y="3028252"/>
                <a:ext cx="1333500" cy="457200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𝑛</m:t>
                          </m:r>
                        </m:num>
                        <m:den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7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90604" y="3028252"/>
                <a:ext cx="1333500" cy="457200"/>
              </a:xfrm>
              <a:prstGeom prst="rect">
                <a:avLst/>
              </a:prstGeom>
              <a:blipFill>
                <a:blip r:embed="rId7"/>
                <a:stretch>
                  <a:fillRect l="-7477" t="-144737" b="-215789"/>
                </a:stretch>
              </a:blip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 Box 41"/>
              <p:cNvSpPr txBox="1">
                <a:spLocks noChangeArrowheads="1"/>
              </p:cNvSpPr>
              <p:nvPr/>
            </p:nvSpPr>
            <p:spPr bwMode="auto">
              <a:xfrm>
                <a:off x="5981700" y="3028252"/>
                <a:ext cx="1333500" cy="457200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𝑛</m:t>
                          </m:r>
                        </m:num>
                        <m:den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8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81700" y="3028252"/>
                <a:ext cx="1333500" cy="457200"/>
              </a:xfrm>
              <a:prstGeom prst="rect">
                <a:avLst/>
              </a:prstGeom>
              <a:blipFill>
                <a:blip r:embed="rId8"/>
                <a:stretch>
                  <a:fillRect l="-7477" t="-144737" b="-215789"/>
                </a:stretch>
              </a:blip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 Box 41"/>
              <p:cNvSpPr txBox="1">
                <a:spLocks noChangeArrowheads="1"/>
              </p:cNvSpPr>
              <p:nvPr/>
            </p:nvSpPr>
            <p:spPr bwMode="auto">
              <a:xfrm>
                <a:off x="1573880" y="3834326"/>
                <a:ext cx="1333500" cy="457200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𝑛</m:t>
                          </m:r>
                        </m:num>
                        <m:den>
                          <m:r>
                            <a:rPr lang="en-US" sz="2800" i="1">
                              <a:latin typeface="Cambria Math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9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73880" y="3834326"/>
                <a:ext cx="1333500" cy="457200"/>
              </a:xfrm>
              <a:prstGeom prst="rect">
                <a:avLst/>
              </a:prstGeom>
              <a:blipFill>
                <a:blip r:embed="rId9"/>
                <a:stretch>
                  <a:fillRect l="-7477" t="-147368" b="-213158"/>
                </a:stretch>
              </a:blip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 Box 41"/>
              <p:cNvSpPr txBox="1">
                <a:spLocks noChangeArrowheads="1"/>
              </p:cNvSpPr>
              <p:nvPr/>
            </p:nvSpPr>
            <p:spPr bwMode="auto">
              <a:xfrm>
                <a:off x="3314700" y="3834326"/>
                <a:ext cx="1333500" cy="457200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𝑛</m:t>
                          </m:r>
                        </m:num>
                        <m:den>
                          <m:r>
                            <a:rPr lang="en-US" sz="2800" i="1">
                              <a:latin typeface="Cambria Math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0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14700" y="3834326"/>
                <a:ext cx="1333500" cy="457200"/>
              </a:xfrm>
              <a:prstGeom prst="rect">
                <a:avLst/>
              </a:prstGeom>
              <a:blipFill>
                <a:blip r:embed="rId10"/>
                <a:stretch>
                  <a:fillRect l="-7477" t="-147368" b="-213158"/>
                </a:stretch>
              </a:blip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 Box 41"/>
              <p:cNvSpPr txBox="1">
                <a:spLocks noChangeArrowheads="1"/>
              </p:cNvSpPr>
              <p:nvPr/>
            </p:nvSpPr>
            <p:spPr bwMode="auto">
              <a:xfrm>
                <a:off x="5181600" y="3832376"/>
                <a:ext cx="1333500" cy="457200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𝑛</m:t>
                          </m:r>
                        </m:num>
                        <m:den>
                          <m:r>
                            <a:rPr lang="en-US" sz="2800" i="1">
                              <a:latin typeface="Cambria Math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1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81600" y="3832376"/>
                <a:ext cx="1333500" cy="457200"/>
              </a:xfrm>
              <a:prstGeom prst="rect">
                <a:avLst/>
              </a:prstGeom>
              <a:blipFill>
                <a:blip r:embed="rId10"/>
                <a:stretch>
                  <a:fillRect l="-8491" t="-147368" b="-213158"/>
                </a:stretch>
              </a:blip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 Box 41"/>
              <p:cNvSpPr txBox="1">
                <a:spLocks noChangeArrowheads="1"/>
              </p:cNvSpPr>
              <p:nvPr/>
            </p:nvSpPr>
            <p:spPr bwMode="auto">
              <a:xfrm>
                <a:off x="6743700" y="3834326"/>
                <a:ext cx="1333500" cy="457200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𝑛</m:t>
                          </m:r>
                        </m:num>
                        <m:den>
                          <m:r>
                            <a:rPr lang="en-US" sz="2800" i="1">
                              <a:latin typeface="Cambria Math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43700" y="3834326"/>
                <a:ext cx="1333500" cy="457200"/>
              </a:xfrm>
              <a:prstGeom prst="rect">
                <a:avLst/>
              </a:prstGeom>
              <a:blipFill>
                <a:blip r:embed="rId11"/>
                <a:stretch>
                  <a:fillRect l="-7477" t="-147368" b="-213158"/>
                </a:stretch>
              </a:blip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 52"/>
          <p:cNvSpPr/>
          <p:nvPr/>
        </p:nvSpPr>
        <p:spPr>
          <a:xfrm rot="16200000">
            <a:off x="2018785" y="4281268"/>
            <a:ext cx="5741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…</a:t>
            </a:r>
          </a:p>
        </p:txBody>
      </p:sp>
      <p:sp>
        <p:nvSpPr>
          <p:cNvPr id="54" name="Rectangle 53"/>
          <p:cNvSpPr/>
          <p:nvPr/>
        </p:nvSpPr>
        <p:spPr>
          <a:xfrm rot="16200000">
            <a:off x="3694351" y="4308283"/>
            <a:ext cx="5741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…</a:t>
            </a:r>
          </a:p>
        </p:txBody>
      </p:sp>
      <p:sp>
        <p:nvSpPr>
          <p:cNvPr id="55" name="Rectangle 54"/>
          <p:cNvSpPr/>
          <p:nvPr/>
        </p:nvSpPr>
        <p:spPr>
          <a:xfrm rot="16200000">
            <a:off x="5637451" y="4308283"/>
            <a:ext cx="5741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…</a:t>
            </a:r>
          </a:p>
        </p:txBody>
      </p:sp>
      <p:sp>
        <p:nvSpPr>
          <p:cNvPr id="56" name="Rectangle 55"/>
          <p:cNvSpPr/>
          <p:nvPr/>
        </p:nvSpPr>
        <p:spPr>
          <a:xfrm rot="16200000">
            <a:off x="7123351" y="4335298"/>
            <a:ext cx="5741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 Box 41"/>
              <p:cNvSpPr txBox="1">
                <a:spLocks noChangeArrowheads="1"/>
              </p:cNvSpPr>
              <p:nvPr/>
            </p:nvSpPr>
            <p:spPr bwMode="auto">
              <a:xfrm>
                <a:off x="1295400" y="5226656"/>
                <a:ext cx="716630" cy="457200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7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95400" y="5226656"/>
                <a:ext cx="716630" cy="4572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 Box 41"/>
              <p:cNvSpPr txBox="1">
                <a:spLocks noChangeArrowheads="1"/>
              </p:cNvSpPr>
              <p:nvPr/>
            </p:nvSpPr>
            <p:spPr bwMode="auto">
              <a:xfrm>
                <a:off x="2286000" y="5229577"/>
                <a:ext cx="716630" cy="457200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8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0" y="5229577"/>
                <a:ext cx="716630" cy="4572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 Box 41"/>
              <p:cNvSpPr txBox="1">
                <a:spLocks noChangeArrowheads="1"/>
              </p:cNvSpPr>
              <p:nvPr/>
            </p:nvSpPr>
            <p:spPr bwMode="auto">
              <a:xfrm>
                <a:off x="3201319" y="5229577"/>
                <a:ext cx="716630" cy="457200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9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01319" y="5229577"/>
                <a:ext cx="716630" cy="4572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tangle 59"/>
          <p:cNvSpPr/>
          <p:nvPr/>
        </p:nvSpPr>
        <p:spPr>
          <a:xfrm>
            <a:off x="4133849" y="4917337"/>
            <a:ext cx="5741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 Box 41"/>
              <p:cNvSpPr txBox="1">
                <a:spLocks noChangeArrowheads="1"/>
              </p:cNvSpPr>
              <p:nvPr/>
            </p:nvSpPr>
            <p:spPr bwMode="auto">
              <a:xfrm>
                <a:off x="5348411" y="5226656"/>
                <a:ext cx="716630" cy="457200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1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48411" y="5226656"/>
                <a:ext cx="716630" cy="4572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 Box 41"/>
              <p:cNvSpPr txBox="1">
                <a:spLocks noChangeArrowheads="1"/>
              </p:cNvSpPr>
              <p:nvPr/>
            </p:nvSpPr>
            <p:spPr bwMode="auto">
              <a:xfrm>
                <a:off x="6324600" y="5229577"/>
                <a:ext cx="716630" cy="457200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2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4600" y="5229577"/>
                <a:ext cx="716630" cy="4572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 Box 41"/>
              <p:cNvSpPr txBox="1">
                <a:spLocks noChangeArrowheads="1"/>
              </p:cNvSpPr>
              <p:nvPr/>
            </p:nvSpPr>
            <p:spPr bwMode="auto">
              <a:xfrm>
                <a:off x="7201056" y="5229577"/>
                <a:ext cx="716630" cy="457200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3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01056" y="5229577"/>
                <a:ext cx="716630" cy="4572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Connector 64"/>
          <p:cNvCxnSpPr>
            <a:stCxn id="44" idx="2"/>
            <a:endCxn id="47" idx="0"/>
          </p:cNvCxnSpPr>
          <p:nvPr/>
        </p:nvCxnSpPr>
        <p:spPr>
          <a:xfrm flipH="1">
            <a:off x="3357354" y="2590800"/>
            <a:ext cx="1690896" cy="437452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44" idx="2"/>
            <a:endCxn id="48" idx="0"/>
          </p:cNvCxnSpPr>
          <p:nvPr/>
        </p:nvCxnSpPr>
        <p:spPr>
          <a:xfrm>
            <a:off x="5048250" y="2590800"/>
            <a:ext cx="1600200" cy="437452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47" idx="2"/>
            <a:endCxn id="49" idx="0"/>
          </p:cNvCxnSpPr>
          <p:nvPr/>
        </p:nvCxnSpPr>
        <p:spPr>
          <a:xfrm flipH="1">
            <a:off x="2240630" y="3485452"/>
            <a:ext cx="1116724" cy="348874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47" idx="2"/>
            <a:endCxn id="50" idx="0"/>
          </p:cNvCxnSpPr>
          <p:nvPr/>
        </p:nvCxnSpPr>
        <p:spPr>
          <a:xfrm>
            <a:off x="3357354" y="3485452"/>
            <a:ext cx="624096" cy="348874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8" idx="2"/>
            <a:endCxn id="51" idx="0"/>
          </p:cNvCxnSpPr>
          <p:nvPr/>
        </p:nvCxnSpPr>
        <p:spPr>
          <a:xfrm flipH="1">
            <a:off x="5848350" y="3485452"/>
            <a:ext cx="800100" cy="346924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48" idx="2"/>
            <a:endCxn id="52" idx="0"/>
          </p:cNvCxnSpPr>
          <p:nvPr/>
        </p:nvCxnSpPr>
        <p:spPr>
          <a:xfrm>
            <a:off x="6648450" y="3485452"/>
            <a:ext cx="762000" cy="348874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7486650" y="4291526"/>
            <a:ext cx="499546" cy="33926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52" idx="2"/>
          </p:cNvCxnSpPr>
          <p:nvPr/>
        </p:nvCxnSpPr>
        <p:spPr>
          <a:xfrm flipH="1">
            <a:off x="7143432" y="4291526"/>
            <a:ext cx="267019" cy="33926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51" idx="2"/>
          </p:cNvCxnSpPr>
          <p:nvPr/>
        </p:nvCxnSpPr>
        <p:spPr>
          <a:xfrm>
            <a:off x="5848351" y="4289576"/>
            <a:ext cx="499545" cy="320454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51" idx="2"/>
          </p:cNvCxnSpPr>
          <p:nvPr/>
        </p:nvCxnSpPr>
        <p:spPr>
          <a:xfrm flipH="1">
            <a:off x="5581332" y="4289576"/>
            <a:ext cx="267019" cy="320454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50" idx="2"/>
          </p:cNvCxnSpPr>
          <p:nvPr/>
        </p:nvCxnSpPr>
        <p:spPr>
          <a:xfrm>
            <a:off x="3981450" y="4291526"/>
            <a:ext cx="526860" cy="313382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50" idx="2"/>
          </p:cNvCxnSpPr>
          <p:nvPr/>
        </p:nvCxnSpPr>
        <p:spPr>
          <a:xfrm flipH="1">
            <a:off x="3741748" y="4291526"/>
            <a:ext cx="239703" cy="313382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49" idx="2"/>
          </p:cNvCxnSpPr>
          <p:nvPr/>
        </p:nvCxnSpPr>
        <p:spPr>
          <a:xfrm>
            <a:off x="2240631" y="4291527"/>
            <a:ext cx="474963" cy="308485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49" idx="2"/>
          </p:cNvCxnSpPr>
          <p:nvPr/>
        </p:nvCxnSpPr>
        <p:spPr>
          <a:xfrm flipH="1">
            <a:off x="1949032" y="4291527"/>
            <a:ext cx="291599" cy="308485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/>
              <p:cNvSpPr txBox="1"/>
              <p:nvPr/>
            </p:nvSpPr>
            <p:spPr>
              <a:xfrm>
                <a:off x="5668215" y="1992868"/>
                <a:ext cx="374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8215" y="1992868"/>
                <a:ext cx="374590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/>
              <p:cNvSpPr txBox="1"/>
              <p:nvPr/>
            </p:nvSpPr>
            <p:spPr>
              <a:xfrm>
                <a:off x="3962400" y="2940302"/>
                <a:ext cx="374590" cy="564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2940302"/>
                <a:ext cx="374590" cy="564898"/>
              </a:xfrm>
              <a:prstGeom prst="rect">
                <a:avLst/>
              </a:prstGeom>
              <a:blipFill>
                <a:blip r:embed="rId17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/>
              <p:cNvSpPr txBox="1"/>
              <p:nvPr/>
            </p:nvSpPr>
            <p:spPr>
              <a:xfrm>
                <a:off x="7246374" y="2974403"/>
                <a:ext cx="374590" cy="564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374" y="2974403"/>
                <a:ext cx="374590" cy="564898"/>
              </a:xfrm>
              <a:prstGeom prst="rect">
                <a:avLst/>
              </a:prstGeom>
              <a:blipFill>
                <a:blip r:embed="rId18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/>
              <p:cNvSpPr txBox="1"/>
              <p:nvPr/>
            </p:nvSpPr>
            <p:spPr>
              <a:xfrm>
                <a:off x="2819400" y="3778527"/>
                <a:ext cx="374590" cy="564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3778527"/>
                <a:ext cx="374590" cy="564898"/>
              </a:xfrm>
              <a:prstGeom prst="rect">
                <a:avLst/>
              </a:prstGeom>
              <a:blipFill>
                <a:blip r:embed="rId19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/>
              <p:cNvSpPr txBox="1"/>
              <p:nvPr/>
            </p:nvSpPr>
            <p:spPr>
              <a:xfrm>
                <a:off x="4639597" y="3774093"/>
                <a:ext cx="374590" cy="564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9597" y="3774093"/>
                <a:ext cx="374590" cy="564898"/>
              </a:xfrm>
              <a:prstGeom prst="rect">
                <a:avLst/>
              </a:prstGeom>
              <a:blipFill>
                <a:blip r:embed="rId20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/>
              <p:cNvSpPr txBox="1"/>
              <p:nvPr/>
            </p:nvSpPr>
            <p:spPr>
              <a:xfrm>
                <a:off x="6432433" y="3783622"/>
                <a:ext cx="374590" cy="564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433" y="3783622"/>
                <a:ext cx="374590" cy="564898"/>
              </a:xfrm>
              <a:prstGeom prst="rect">
                <a:avLst/>
              </a:prstGeom>
              <a:blipFill>
                <a:blip r:embed="rId21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/>
              <p:cNvSpPr txBox="1"/>
              <p:nvPr/>
            </p:nvSpPr>
            <p:spPr>
              <a:xfrm>
                <a:off x="8001000" y="3779188"/>
                <a:ext cx="374590" cy="564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00" y="3779188"/>
                <a:ext cx="374590" cy="564898"/>
              </a:xfrm>
              <a:prstGeom prst="rect">
                <a:avLst/>
              </a:prstGeom>
              <a:blipFill>
                <a:blip r:embed="rId19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/>
              <p:cNvSpPr txBox="1"/>
              <p:nvPr/>
            </p:nvSpPr>
            <p:spPr>
              <a:xfrm>
                <a:off x="1905000" y="5105400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5105400"/>
                <a:ext cx="36580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/>
              <p:cNvSpPr txBox="1"/>
              <p:nvPr/>
            </p:nvSpPr>
            <p:spPr>
              <a:xfrm>
                <a:off x="2907380" y="5105400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380" y="5105400"/>
                <a:ext cx="36580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/>
              <p:cNvSpPr txBox="1"/>
              <p:nvPr/>
            </p:nvSpPr>
            <p:spPr>
              <a:xfrm>
                <a:off x="3821292" y="5105400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292" y="5105400"/>
                <a:ext cx="365806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/>
              <p:cNvSpPr txBox="1"/>
              <p:nvPr/>
            </p:nvSpPr>
            <p:spPr>
              <a:xfrm>
                <a:off x="5958794" y="5117390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794" y="5117390"/>
                <a:ext cx="365806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/>
              <p:cNvSpPr txBox="1"/>
              <p:nvPr/>
            </p:nvSpPr>
            <p:spPr>
              <a:xfrm>
                <a:off x="6949394" y="5117390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394" y="5117390"/>
                <a:ext cx="365806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/>
              <p:cNvSpPr txBox="1"/>
              <p:nvPr/>
            </p:nvSpPr>
            <p:spPr>
              <a:xfrm>
                <a:off x="7863794" y="5117390"/>
                <a:ext cx="3658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794" y="5117390"/>
                <a:ext cx="365806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754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000"/>
                            </p:stCondLst>
                            <p:childTnLst>
                              <p:par>
                                <p:cTn id="1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4" dur="10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2000"/>
                            </p:stCondLst>
                            <p:childTnLst>
                              <p:par>
                                <p:cTn id="1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10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 animBg="1"/>
      <p:bldP spid="44" grpId="0" animBg="1"/>
      <p:bldP spid="46" grpId="0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/>
      <p:bldP spid="54" grpId="0"/>
      <p:bldP spid="55" grpId="0"/>
      <p:bldP spid="56" grpId="0"/>
      <p:bldP spid="57" grpId="0" animBg="1"/>
      <p:bldP spid="58" grpId="0" animBg="1"/>
      <p:bldP spid="59" grpId="0" animBg="1"/>
      <p:bldP spid="60" grpId="0"/>
      <p:bldP spid="61" grpId="0" animBg="1"/>
      <p:bldP spid="62" grpId="0" animBg="1"/>
      <p:bldP spid="63" grpId="0" animBg="1"/>
      <p:bldP spid="64" grpId="0"/>
      <p:bldP spid="66" grpId="0"/>
      <p:bldP spid="67" grpId="0"/>
      <p:bldP spid="68" grpId="0"/>
      <p:bldP spid="70" grpId="0"/>
      <p:bldP spid="71" grpId="0"/>
      <p:bldP spid="72" grpId="0"/>
      <p:bldP spid="74" grpId="0"/>
      <p:bldP spid="75" grpId="0"/>
      <p:bldP spid="77" grpId="0"/>
      <p:bldP spid="78" grpId="0"/>
      <p:bldP spid="80" grpId="0"/>
      <p:bldP spid="8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Want to multiply large numbers together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makes a “good” algorithm?</a:t>
            </a:r>
          </a:p>
          <a:p>
            <a:r>
              <a:rPr lang="en-US" dirty="0"/>
              <a:t>How do we measure input size?</a:t>
            </a:r>
          </a:p>
          <a:p>
            <a:r>
              <a:rPr lang="en-US" dirty="0"/>
              <a:t>What do we “count” for run time?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939357" y="2057401"/>
            <a:ext cx="2819400" cy="1538881"/>
            <a:chOff x="1752600" y="2438400"/>
            <a:chExt cx="2819400" cy="15388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2514600" y="2438400"/>
                  <a:ext cx="1938351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400" i="1" dirty="0">
                            <a:latin typeface="Cambria Math"/>
                          </a:rPr>
                          <m:t>4 1 0 2</m:t>
                        </m:r>
                      </m:oMath>
                    </m:oMathPara>
                  </a14:m>
                  <a:endParaRPr lang="en-US" sz="4400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4600" y="2438400"/>
                  <a:ext cx="1938351" cy="769441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986827" y="3207840"/>
                  <a:ext cx="2459328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400" i="1" dirty="0" smtClean="0">
                            <a:latin typeface="Cambria Math"/>
                          </a:rPr>
                          <m:t>×</m:t>
                        </m:r>
                        <m:r>
                          <a:rPr lang="en-US" sz="4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400" i="1" dirty="0">
                            <a:latin typeface="Cambria Math"/>
                          </a:rPr>
                          <m:t>1 8 1 9</m:t>
                        </m:r>
                      </m:oMath>
                    </m:oMathPara>
                  </a14:m>
                  <a:endParaRPr lang="en-US" sz="4400" dirty="0"/>
                </a:p>
              </p:txBody>
            </p:sp>
          </mc:Choice>
          <mc:Fallback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6827" y="3207840"/>
                  <a:ext cx="2459328" cy="769441"/>
                </a:xfrm>
                <a:prstGeom prst="rect">
                  <a:avLst/>
                </a:prstGeom>
                <a:blipFill>
                  <a:blip r:embed="rId3"/>
                  <a:stretch>
                    <a:fillRect t="-1639" r="-513" b="-262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Connector 6"/>
            <p:cNvCxnSpPr/>
            <p:nvPr/>
          </p:nvCxnSpPr>
          <p:spPr>
            <a:xfrm>
              <a:off x="1752600" y="3977281"/>
              <a:ext cx="28194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5758757" y="2442121"/>
                <a:ext cx="31242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FF33CC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lang="en-US" sz="3200" dirty="0">
                    <a:solidFill>
                      <a:srgbClr val="FF33CC"/>
                    </a:solidFill>
                  </a:rPr>
                  <a:t>-digit numbers</a:t>
                </a:r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757" y="2442121"/>
                <a:ext cx="3124200" cy="584775"/>
              </a:xfrm>
              <a:prstGeom prst="rect">
                <a:avLst/>
              </a:prstGeom>
              <a:blipFill>
                <a:blip r:embed="rId4"/>
                <a:stretch>
                  <a:fillRect t="-13043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06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“Schoolbook” Method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939357" y="2057401"/>
            <a:ext cx="2819400" cy="1538881"/>
            <a:chOff x="1752600" y="2438400"/>
            <a:chExt cx="2819400" cy="15388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2514600" y="2438400"/>
                  <a:ext cx="1938351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400" i="1" dirty="0">
                            <a:latin typeface="Cambria Math"/>
                          </a:rPr>
                          <m:t>4 1 0 2</m:t>
                        </m:r>
                      </m:oMath>
                    </m:oMathPara>
                  </a14:m>
                  <a:endParaRPr lang="en-US" sz="44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4600" y="2438400"/>
                  <a:ext cx="1938351" cy="769441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986827" y="3207840"/>
                  <a:ext cx="2459328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400" i="1" dirty="0" smtClean="0">
                            <a:latin typeface="Cambria Math"/>
                          </a:rPr>
                          <m:t>×</m:t>
                        </m:r>
                        <m:r>
                          <a:rPr lang="en-US" sz="4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400" i="1" dirty="0">
                            <a:latin typeface="Cambria Math"/>
                          </a:rPr>
                          <m:t>1 8 1 9</m:t>
                        </m:r>
                      </m:oMath>
                    </m:oMathPara>
                  </a14:m>
                  <a:endParaRPr lang="en-US" sz="4400" dirty="0"/>
                </a:p>
              </p:txBody>
            </p:sp>
          </mc:Choice>
          <mc:Fallback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6827" y="3207840"/>
                  <a:ext cx="2459328" cy="769441"/>
                </a:xfrm>
                <a:prstGeom prst="rect">
                  <a:avLst/>
                </a:prstGeom>
                <a:blipFill>
                  <a:blip r:embed="rId3"/>
                  <a:stretch>
                    <a:fillRect t="-1639" r="-513" b="-262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/>
            <p:cNvCxnSpPr/>
            <p:nvPr/>
          </p:nvCxnSpPr>
          <p:spPr>
            <a:xfrm>
              <a:off x="1752600" y="3977281"/>
              <a:ext cx="28194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3263738" y="3596282"/>
                <a:ext cx="237597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>
                          <a:latin typeface="Cambria Math"/>
                        </a:rPr>
                        <m:t>3 6 9 1 8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3738" y="3596282"/>
                <a:ext cx="2375971" cy="769441"/>
              </a:xfrm>
              <a:prstGeom prst="rect">
                <a:avLst/>
              </a:prstGeom>
              <a:blipFill>
                <a:blip r:embed="rId4"/>
                <a:stretch>
                  <a:fillRect l="-1064" r="-532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3244158" y="4205882"/>
                <a:ext cx="193835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>
                          <a:latin typeface="Cambria Math"/>
                        </a:rPr>
                        <m:t>4 1 0 2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158" y="4205882"/>
                <a:ext cx="1938351" cy="769441"/>
              </a:xfrm>
              <a:prstGeom prst="rect">
                <a:avLst/>
              </a:prstGeom>
              <a:blipFill>
                <a:blip r:embed="rId5"/>
                <a:stretch>
                  <a:fillRect l="-649" r="-649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2392187" y="4739282"/>
                <a:ext cx="2375970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>
                          <a:latin typeface="Cambria Math"/>
                        </a:rPr>
                        <m:t>3 2 8 1 6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187" y="4739282"/>
                <a:ext cx="2375970" cy="769441"/>
              </a:xfrm>
              <a:prstGeom prst="rect">
                <a:avLst/>
              </a:prstGeom>
              <a:blipFill>
                <a:blip r:embed="rId6"/>
                <a:stretch>
                  <a:fillRect l="-532" r="-1064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2405958" y="5348882"/>
                <a:ext cx="193835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>
                          <a:latin typeface="Cambria Math"/>
                        </a:rPr>
                        <m:t>4 1 0 2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958" y="5348882"/>
                <a:ext cx="1938351" cy="769441"/>
              </a:xfrm>
              <a:prstGeom prst="rect">
                <a:avLst/>
              </a:prstGeom>
              <a:blipFill>
                <a:blip r:embed="rId7"/>
                <a:stretch>
                  <a:fillRect l="-649" r="-1299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/>
          <p:cNvCxnSpPr/>
          <p:nvPr/>
        </p:nvCxnSpPr>
        <p:spPr>
          <a:xfrm>
            <a:off x="1872558" y="6114810"/>
            <a:ext cx="3767151" cy="351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2431347" y="6088560"/>
                <a:ext cx="325121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>
                          <a:latin typeface="Cambria Math"/>
                        </a:rPr>
                        <m:t>7 4 </m:t>
                      </m:r>
                      <m:r>
                        <a:rPr lang="en-US" sz="4400" i="1" dirty="0">
                          <a:latin typeface="Cambria Math"/>
                        </a:rPr>
                        <m:t>6</m:t>
                      </m:r>
                      <m:r>
                        <a:rPr lang="en-US" sz="4400" i="1" dirty="0">
                          <a:latin typeface="Cambria Math"/>
                        </a:rPr>
                        <m:t> 1 5 3 8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347" y="6088560"/>
                <a:ext cx="3251211" cy="769441"/>
              </a:xfrm>
              <a:prstGeom prst="rect">
                <a:avLst/>
              </a:prstGeom>
              <a:blipFill>
                <a:blip r:embed="rId8"/>
                <a:stretch>
                  <a:fillRect r="-389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1752600" y="5345370"/>
                <a:ext cx="73449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>
                          <a:latin typeface="Cambria Math"/>
                        </a:rPr>
                        <m:t>+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5345370"/>
                <a:ext cx="734496" cy="769441"/>
              </a:xfrm>
              <a:prstGeom prst="rect">
                <a:avLst/>
              </a:prstGeom>
              <a:blipFill>
                <a:blip r:embed="rId9"/>
                <a:stretch>
                  <a:fillRect l="-1695" r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5943600" y="1208782"/>
            <a:ext cx="3124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33CC"/>
                </a:solidFill>
              </a:rPr>
              <a:t>How many total multiplications?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5758757" y="2442121"/>
                <a:ext cx="31242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FF33CC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lang="en-US" sz="3200" dirty="0">
                    <a:solidFill>
                      <a:srgbClr val="FF33CC"/>
                    </a:solidFill>
                  </a:rPr>
                  <a:t>-digit numbers</a:t>
                </a: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757" y="2442121"/>
                <a:ext cx="3124200" cy="584775"/>
              </a:xfrm>
              <a:prstGeom prst="rect">
                <a:avLst/>
              </a:prstGeom>
              <a:blipFill>
                <a:blip r:embed="rId10"/>
                <a:stretch>
                  <a:fillRect t="-13043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5638800" y="3596282"/>
                <a:ext cx="1447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FF33CC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lang="en-US" sz="3200" dirty="0">
                    <a:solidFill>
                      <a:srgbClr val="FF33CC"/>
                    </a:solidFill>
                  </a:rPr>
                  <a:t> mults</a:t>
                </a:r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3596282"/>
                <a:ext cx="1447800" cy="584775"/>
              </a:xfrm>
              <a:prstGeom prst="rect">
                <a:avLst/>
              </a:prstGeom>
              <a:blipFill>
                <a:blip r:embed="rId11"/>
                <a:stretch>
                  <a:fillRect l="-877" t="-12766" r="-9649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5682558" y="4205882"/>
                <a:ext cx="151834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FF33CC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lang="en-US" sz="3200" dirty="0">
                    <a:solidFill>
                      <a:srgbClr val="FF33CC"/>
                    </a:solidFill>
                  </a:rPr>
                  <a:t> mults</a:t>
                </a:r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2558" y="4205882"/>
                <a:ext cx="1518343" cy="584775"/>
              </a:xfrm>
              <a:prstGeom prst="rect">
                <a:avLst/>
              </a:prstGeom>
              <a:blipFill>
                <a:blip r:embed="rId12"/>
                <a:stretch>
                  <a:fillRect t="-12766" r="-4959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5667704" y="4763223"/>
                <a:ext cx="151834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FF33CC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lang="en-US" sz="3200" dirty="0">
                    <a:solidFill>
                      <a:srgbClr val="FF33CC"/>
                    </a:solidFill>
                  </a:rPr>
                  <a:t> mults</a:t>
                </a:r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704" y="4763223"/>
                <a:ext cx="1518343" cy="584775"/>
              </a:xfrm>
              <a:prstGeom prst="rect">
                <a:avLst/>
              </a:prstGeom>
              <a:blipFill>
                <a:blip r:embed="rId13"/>
                <a:stretch>
                  <a:fillRect t="-10638" r="-4959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5758758" y="5437702"/>
                <a:ext cx="151834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FF33CC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lang="en-US" sz="3200" dirty="0">
                    <a:solidFill>
                      <a:srgbClr val="FF33CC"/>
                    </a:solidFill>
                  </a:rPr>
                  <a:t> mults</a:t>
                </a:r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758" y="5437702"/>
                <a:ext cx="1518343" cy="584775"/>
              </a:xfrm>
              <a:prstGeom prst="rect">
                <a:avLst/>
              </a:prstGeom>
              <a:blipFill>
                <a:blip r:embed="rId12"/>
                <a:stretch>
                  <a:fillRect t="-12766" r="-4959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Left Brace 22"/>
          <p:cNvSpPr/>
          <p:nvPr/>
        </p:nvSpPr>
        <p:spPr>
          <a:xfrm flipH="1" flipV="1">
            <a:off x="7200901" y="3703588"/>
            <a:ext cx="259997" cy="2174136"/>
          </a:xfrm>
          <a:prstGeom prst="leftBrace">
            <a:avLst>
              <a:gd name="adj1" fmla="val 83199"/>
              <a:gd name="adj2" fmla="val 49631"/>
            </a:avLst>
          </a:prstGeom>
          <a:ln w="1905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7460897" y="4484539"/>
                <a:ext cx="1447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FF33CC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lang="en-US" sz="3200" dirty="0">
                    <a:solidFill>
                      <a:srgbClr val="FF33CC"/>
                    </a:solidFill>
                  </a:rPr>
                  <a:t> levels</a:t>
                </a:r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0897" y="4484539"/>
                <a:ext cx="1447800" cy="584775"/>
              </a:xfrm>
              <a:prstGeom prst="rect">
                <a:avLst/>
              </a:prstGeom>
              <a:blipFill>
                <a:blip r:embed="rId14"/>
                <a:stretch>
                  <a:fillRect t="-10638" r="-10435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8184797" y="4975323"/>
                <a:ext cx="186794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FF33CC"/>
                        </a:solidFill>
                        <a:latin typeface="Cambria Math"/>
                      </a:rPr>
                      <m:t>⇒</m:t>
                    </m:r>
                    <m:r>
                      <a:rPr lang="en-US" sz="3200" i="1">
                        <a:solidFill>
                          <a:srgbClr val="FF33CC"/>
                        </a:solidFill>
                        <a:latin typeface="Cambria Math"/>
                      </a:rPr>
                      <m:t>𝜃</m:t>
                    </m:r>
                    <m:r>
                      <a:rPr lang="en-US" sz="3200" i="1">
                        <a:solidFill>
                          <a:srgbClr val="FF33CC"/>
                        </a:solidFill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sz="3200" i="1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srgbClr val="FF33CC"/>
                            </a:solidFill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en-US" sz="3200" i="1">
                            <a:solidFill>
                              <a:srgbClr val="FF33CC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3200" i="1">
                        <a:solidFill>
                          <a:srgbClr val="FF33CC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rgbClr val="FF33CC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797" y="4975323"/>
                <a:ext cx="1867946" cy="584775"/>
              </a:xfrm>
              <a:prstGeom prst="rect">
                <a:avLst/>
              </a:prstGeom>
              <a:blipFill>
                <a:blip r:embed="rId15"/>
                <a:stretch>
                  <a:fillRect l="-671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5182508" y="3007146"/>
            <a:ext cx="303892" cy="4021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768157" y="3010508"/>
            <a:ext cx="303892" cy="4021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299776" y="3007145"/>
            <a:ext cx="303892" cy="4021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909440" y="3007144"/>
            <a:ext cx="303892" cy="4021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35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 animBg="1"/>
      <p:bldP spid="24" grpId="0"/>
      <p:bldP spid="25" grpId="0"/>
      <p:bldP spid="3" grpId="0" animBg="1"/>
      <p:bldP spid="3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 and Conquer method</a:t>
            </a:r>
          </a:p>
        </p:txBody>
      </p:sp>
      <p:sp>
        <p:nvSpPr>
          <p:cNvPr id="3" name="Rectangle 2"/>
          <p:cNvSpPr/>
          <p:nvPr/>
        </p:nvSpPr>
        <p:spPr>
          <a:xfrm>
            <a:off x="1581976" y="1290936"/>
            <a:ext cx="59618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400" dirty="0"/>
              <a:t>1. Break into smaller </a:t>
            </a:r>
            <a:r>
              <a:rPr lang="en-US" sz="2400" dirty="0" err="1">
                <a:solidFill>
                  <a:srgbClr val="FF33CC"/>
                </a:solidFill>
              </a:rPr>
              <a:t>subproblems</a:t>
            </a:r>
            <a:endParaRPr lang="en-US" sz="2400" b="1" dirty="0"/>
          </a:p>
        </p:txBody>
      </p:sp>
      <p:grpSp>
        <p:nvGrpSpPr>
          <p:cNvPr id="101" name="Group 100"/>
          <p:cNvGrpSpPr/>
          <p:nvPr/>
        </p:nvGrpSpPr>
        <p:grpSpPr>
          <a:xfrm>
            <a:off x="2939357" y="2438401"/>
            <a:ext cx="2819400" cy="1538881"/>
            <a:chOff x="1752600" y="2438400"/>
            <a:chExt cx="2819400" cy="15388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/>
                <p:cNvSpPr txBox="1"/>
                <p:nvPr/>
              </p:nvSpPr>
              <p:spPr>
                <a:xfrm>
                  <a:off x="2514600" y="2438400"/>
                  <a:ext cx="1938351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400" i="1" dirty="0">
                            <a:latin typeface="Cambria Math"/>
                          </a:rPr>
                          <m:t>4 1 0 2</m:t>
                        </m:r>
                      </m:oMath>
                    </m:oMathPara>
                  </a14:m>
                  <a:endParaRPr lang="en-US" sz="44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4600" y="2438400"/>
                  <a:ext cx="1938351" cy="769441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7" name="TextBox 106"/>
                <p:cNvSpPr txBox="1"/>
                <p:nvPr/>
              </p:nvSpPr>
              <p:spPr>
                <a:xfrm>
                  <a:off x="1986827" y="3207840"/>
                  <a:ext cx="2459328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400" i="1" dirty="0" smtClean="0">
                            <a:latin typeface="Cambria Math"/>
                          </a:rPr>
                          <m:t>×</m:t>
                        </m:r>
                        <m:r>
                          <a:rPr lang="en-US" sz="4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400" i="1" dirty="0">
                            <a:latin typeface="Cambria Math"/>
                          </a:rPr>
                          <m:t>1 8 1 9</m:t>
                        </m:r>
                      </m:oMath>
                    </m:oMathPara>
                  </a14:m>
                  <a:endParaRPr lang="en-US" sz="4400" dirty="0"/>
                </a:p>
              </p:txBody>
            </p:sp>
          </mc:Choice>
          <mc:Fallback>
            <p:sp>
              <p:nvSpPr>
                <p:cNvPr id="107" name="TextBox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6827" y="3207840"/>
                  <a:ext cx="2459328" cy="769441"/>
                </a:xfrm>
                <a:prstGeom prst="rect">
                  <a:avLst/>
                </a:prstGeom>
                <a:blipFill>
                  <a:blip r:embed="rId3"/>
                  <a:stretch>
                    <a:fillRect t="-1639" r="-513" b="-262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8" name="Straight Connector 107"/>
            <p:cNvCxnSpPr/>
            <p:nvPr/>
          </p:nvCxnSpPr>
          <p:spPr>
            <a:xfrm>
              <a:off x="1752600" y="3977281"/>
              <a:ext cx="28194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Rounded Rectangle 101"/>
          <p:cNvSpPr/>
          <p:nvPr/>
        </p:nvSpPr>
        <p:spPr>
          <a:xfrm>
            <a:off x="3810000" y="2514600"/>
            <a:ext cx="860532" cy="540840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3" name="Rounded Rectangle 102"/>
          <p:cNvSpPr/>
          <p:nvPr/>
        </p:nvSpPr>
        <p:spPr>
          <a:xfrm>
            <a:off x="4691553" y="2514600"/>
            <a:ext cx="860532" cy="540840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4" name="Rounded Rectangle 103"/>
          <p:cNvSpPr/>
          <p:nvPr/>
        </p:nvSpPr>
        <p:spPr>
          <a:xfrm>
            <a:off x="3810000" y="3269160"/>
            <a:ext cx="860532" cy="540840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5" name="Rounded Rectangle 104"/>
          <p:cNvSpPr/>
          <p:nvPr/>
        </p:nvSpPr>
        <p:spPr>
          <a:xfrm>
            <a:off x="4691553" y="3269160"/>
            <a:ext cx="860532" cy="540840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9" name="Rounded Rectangle 108"/>
          <p:cNvSpPr/>
          <p:nvPr/>
        </p:nvSpPr>
        <p:spPr>
          <a:xfrm>
            <a:off x="7352649" y="2476501"/>
            <a:ext cx="860532" cy="540840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8664468" y="2476500"/>
            <a:ext cx="860532" cy="540840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8221608" y="2362201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TextBox 111"/>
              <p:cNvSpPr txBox="1"/>
              <p:nvPr/>
            </p:nvSpPr>
            <p:spPr>
              <a:xfrm>
                <a:off x="5638801" y="2133601"/>
                <a:ext cx="1814535" cy="1019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latin typeface="Cambria Math"/>
                            </a:rPr>
                            <m:t>10</m:t>
                          </m:r>
                        </m:e>
                        <m:sup>
                          <m:f>
                            <m:f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400" i="1">
                                  <a:latin typeface="Cambria Math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4400" i="1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112" name="TextBox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1" y="2133601"/>
                <a:ext cx="1814535" cy="1019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Rounded Rectangle 112"/>
          <p:cNvSpPr/>
          <p:nvPr/>
        </p:nvSpPr>
        <p:spPr>
          <a:xfrm>
            <a:off x="7352649" y="3314701"/>
            <a:ext cx="860532" cy="540840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4" name="Rounded Rectangle 113"/>
          <p:cNvSpPr/>
          <p:nvPr/>
        </p:nvSpPr>
        <p:spPr>
          <a:xfrm>
            <a:off x="8664468" y="3314700"/>
            <a:ext cx="860532" cy="540840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8221608" y="3200401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TextBox 115"/>
              <p:cNvSpPr txBox="1"/>
              <p:nvPr/>
            </p:nvSpPr>
            <p:spPr>
              <a:xfrm>
                <a:off x="5638800" y="2942570"/>
                <a:ext cx="1814536" cy="1019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latin typeface="Cambria Math"/>
                            </a:rPr>
                            <m:t>10</m:t>
                          </m:r>
                        </m:e>
                        <m:sup>
                          <m:f>
                            <m:f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400" i="1">
                                  <a:latin typeface="Cambria Math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4400" i="1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116" name="TextBox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2942570"/>
                <a:ext cx="1814536" cy="1019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TextBox 116"/>
          <p:cNvSpPr txBox="1"/>
          <p:nvPr/>
        </p:nvSpPr>
        <p:spPr>
          <a:xfrm>
            <a:off x="4402968" y="6019801"/>
            <a:ext cx="28360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(                  )</a:t>
            </a:r>
          </a:p>
        </p:txBody>
      </p:sp>
      <p:sp>
        <p:nvSpPr>
          <p:cNvPr id="118" name="Rounded Rectangle 117"/>
          <p:cNvSpPr/>
          <p:nvPr/>
        </p:nvSpPr>
        <p:spPr>
          <a:xfrm>
            <a:off x="4702068" y="4343399"/>
            <a:ext cx="860532" cy="540840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9" name="Rounded Rectangle 118"/>
          <p:cNvSpPr/>
          <p:nvPr/>
        </p:nvSpPr>
        <p:spPr>
          <a:xfrm>
            <a:off x="6013887" y="4343398"/>
            <a:ext cx="860532" cy="540840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c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TextBox 119"/>
              <p:cNvSpPr txBox="1"/>
              <p:nvPr/>
            </p:nvSpPr>
            <p:spPr>
              <a:xfrm>
                <a:off x="5456940" y="4229099"/>
                <a:ext cx="715260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120" name="TextBox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940" y="4229099"/>
                <a:ext cx="715260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1" name="TextBox 120"/>
              <p:cNvSpPr txBox="1"/>
              <p:nvPr/>
            </p:nvSpPr>
            <p:spPr>
              <a:xfrm>
                <a:off x="3429000" y="4229098"/>
                <a:ext cx="123623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sz="4400" i="1"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121" name="TextBox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4229098"/>
                <a:ext cx="1236236" cy="769441"/>
              </a:xfrm>
              <a:prstGeom prst="rect">
                <a:avLst/>
              </a:prstGeom>
              <a:blipFill>
                <a:blip r:embed="rId7"/>
                <a:stretch>
                  <a:fillRect l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ounded Rectangle 121"/>
          <p:cNvSpPr/>
          <p:nvPr/>
        </p:nvSpPr>
        <p:spPr>
          <a:xfrm>
            <a:off x="4702068" y="5267870"/>
            <a:ext cx="860532" cy="540840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Rounded Rectangle 122"/>
          <p:cNvSpPr/>
          <p:nvPr/>
        </p:nvSpPr>
        <p:spPr>
          <a:xfrm>
            <a:off x="6013887" y="5267869"/>
            <a:ext cx="860532" cy="540840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4" name="TextBox 123"/>
              <p:cNvSpPr txBox="1"/>
              <p:nvPr/>
            </p:nvSpPr>
            <p:spPr>
              <a:xfrm>
                <a:off x="3411964" y="4876801"/>
                <a:ext cx="1236236" cy="1019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latin typeface="Cambria Math"/>
                            </a:rPr>
                            <m:t>10</m:t>
                          </m:r>
                        </m:e>
                        <m:sup>
                          <m:f>
                            <m:f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400" i="1">
                                  <a:latin typeface="Cambria Math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4400" i="1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124" name="TextBox 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964" y="4876801"/>
                <a:ext cx="1236236" cy="1019831"/>
              </a:xfrm>
              <a:prstGeom prst="rect">
                <a:avLst/>
              </a:prstGeom>
              <a:blipFill>
                <a:blip r:embed="rId8"/>
                <a:stretch>
                  <a:fillRect l="-3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TextBox 124"/>
              <p:cNvSpPr txBox="1"/>
              <p:nvPr/>
            </p:nvSpPr>
            <p:spPr>
              <a:xfrm>
                <a:off x="5456940" y="5153569"/>
                <a:ext cx="715260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125" name="TextBox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940" y="5153569"/>
                <a:ext cx="715260" cy="7694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TextBox 125"/>
          <p:cNvSpPr txBox="1"/>
          <p:nvPr/>
        </p:nvSpPr>
        <p:spPr>
          <a:xfrm>
            <a:off x="4402968" y="4191001"/>
            <a:ext cx="28360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(                  )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4401082" y="5113714"/>
            <a:ext cx="56573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(                                       )</a:t>
            </a:r>
          </a:p>
        </p:txBody>
      </p:sp>
      <p:sp>
        <p:nvSpPr>
          <p:cNvPr id="128" name="Rounded Rectangle 127"/>
          <p:cNvSpPr/>
          <p:nvPr/>
        </p:nvSpPr>
        <p:spPr>
          <a:xfrm>
            <a:off x="7352649" y="5273185"/>
            <a:ext cx="860532" cy="540840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9" name="Rounded Rectangle 128"/>
          <p:cNvSpPr/>
          <p:nvPr/>
        </p:nvSpPr>
        <p:spPr>
          <a:xfrm>
            <a:off x="8664468" y="5273184"/>
            <a:ext cx="860532" cy="540840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c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TextBox 129"/>
              <p:cNvSpPr txBox="1"/>
              <p:nvPr/>
            </p:nvSpPr>
            <p:spPr>
              <a:xfrm>
                <a:off x="8107521" y="5158884"/>
                <a:ext cx="715260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130" name="TextBox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521" y="5158884"/>
                <a:ext cx="715260" cy="76944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TextBox 130"/>
          <p:cNvSpPr txBox="1"/>
          <p:nvPr/>
        </p:nvSpPr>
        <p:spPr>
          <a:xfrm>
            <a:off x="6926208" y="5158885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sp>
        <p:nvSpPr>
          <p:cNvPr id="132" name="Rounded Rectangle 131"/>
          <p:cNvSpPr/>
          <p:nvPr/>
        </p:nvSpPr>
        <p:spPr>
          <a:xfrm>
            <a:off x="4702068" y="6172199"/>
            <a:ext cx="860532" cy="540840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6013887" y="6172198"/>
            <a:ext cx="860532" cy="540840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TextBox 133"/>
              <p:cNvSpPr txBox="1"/>
              <p:nvPr/>
            </p:nvSpPr>
            <p:spPr>
              <a:xfrm>
                <a:off x="5456940" y="6057899"/>
                <a:ext cx="715260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940" y="6057899"/>
                <a:ext cx="715260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TextBox 134"/>
          <p:cNvSpPr txBox="1"/>
          <p:nvPr/>
        </p:nvSpPr>
        <p:spPr>
          <a:xfrm>
            <a:off x="7158804" y="4201066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9825804" y="5106487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82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 animBg="1"/>
      <p:bldP spid="104" grpId="0" animBg="1"/>
      <p:bldP spid="105" grpId="0" animBg="1"/>
      <p:bldP spid="109" grpId="0" animBg="1"/>
      <p:bldP spid="110" grpId="0" animBg="1"/>
      <p:bldP spid="111" grpId="0"/>
      <p:bldP spid="112" grpId="0"/>
      <p:bldP spid="113" grpId="0" animBg="1"/>
      <p:bldP spid="114" grpId="0" animBg="1"/>
      <p:bldP spid="115" grpId="0"/>
      <p:bldP spid="116" grpId="0"/>
      <p:bldP spid="117" grpId="0"/>
      <p:bldP spid="118" grpId="0" animBg="1"/>
      <p:bldP spid="119" grpId="0" animBg="1"/>
      <p:bldP spid="120" grpId="0"/>
      <p:bldP spid="121" grpId="0"/>
      <p:bldP spid="122" grpId="0" animBg="1"/>
      <p:bldP spid="123" grpId="0" animBg="1"/>
      <p:bldP spid="124" grpId="0"/>
      <p:bldP spid="125" grpId="0"/>
      <p:bldP spid="126" grpId="0"/>
      <p:bldP spid="127" grpId="0"/>
      <p:bldP spid="128" grpId="0" animBg="1"/>
      <p:bldP spid="129" grpId="0" animBg="1"/>
      <p:bldP spid="130" grpId="0"/>
      <p:bldP spid="131" grpId="0"/>
      <p:bldP spid="132" grpId="0" animBg="1"/>
      <p:bldP spid="133" grpId="0" animBg="1"/>
      <p:bldP spid="134" grpId="0"/>
      <p:bldP spid="135" grpId="0"/>
      <p:bldP spid="13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 and Conquer Multiplication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b="1" dirty="0">
                    <a:solidFill>
                      <a:srgbClr val="0070C0"/>
                    </a:solidFill>
                  </a:rPr>
                  <a:t>Divide</a:t>
                </a:r>
                <a:r>
                  <a:rPr lang="en-US" b="1" dirty="0"/>
                  <a:t>: </a:t>
                </a:r>
              </a:p>
              <a:p>
                <a:pPr lvl="1"/>
                <a:r>
                  <a:rPr lang="en-US" dirty="0"/>
                  <a:t>Break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/>
                  <a:t>-digit numbers into four numbers  of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digits each </a:t>
                </a:r>
                <a:br>
                  <a:rPr lang="en-US" dirty="0"/>
                </a:br>
                <a:r>
                  <a:rPr lang="en-US" dirty="0"/>
                  <a:t>(call them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𝑎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𝑏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𝑐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𝑑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b="1" dirty="0">
                    <a:solidFill>
                      <a:srgbClr val="0070C0"/>
                    </a:solidFill>
                  </a:rPr>
                  <a:t>Conquer</a:t>
                </a:r>
                <a:r>
                  <a:rPr lang="en-US" b="1" dirty="0"/>
                  <a:t>: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&gt;1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2"/>
                <a:r>
                  <a:rPr lang="en-US" dirty="0">
                    <a:solidFill>
                      <a:srgbClr val="FF33CC"/>
                    </a:solidFill>
                  </a:rPr>
                  <a:t>Recursively </a:t>
                </a:r>
                <a:r>
                  <a:rPr lang="en-US" dirty="0"/>
                  <a:t>compute</a:t>
                </a:r>
                <a:r>
                  <a:rPr lang="en-US" dirty="0">
                    <a:solidFill>
                      <a:srgbClr val="FF33C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𝑎𝑐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𝑎𝑑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𝑏𝑐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𝑏𝑑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</a:rPr>
                      <m:t>=1</m:t>
                    </m:r>
                  </m:oMath>
                </a14:m>
                <a:r>
                  <a:rPr lang="en-US" dirty="0"/>
                  <a:t>: (i.e. one digit each)</a:t>
                </a:r>
              </a:p>
              <a:p>
                <a:pPr lvl="2"/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𝑎𝑐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𝑎𝑑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𝑏𝑐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𝑏𝑑</m:t>
                    </m:r>
                  </m:oMath>
                </a14:m>
                <a:r>
                  <a:rPr lang="en-US" dirty="0"/>
                  <a:t> directly (</a:t>
                </a:r>
                <a:r>
                  <a:rPr lang="en-US" dirty="0">
                    <a:solidFill>
                      <a:srgbClr val="FF33CC"/>
                    </a:solidFill>
                  </a:rPr>
                  <a:t>base case</a:t>
                </a:r>
                <a:r>
                  <a:rPr lang="en-US" dirty="0"/>
                  <a:t>)</a:t>
                </a:r>
              </a:p>
              <a:p>
                <a:r>
                  <a:rPr lang="en-US" b="1" dirty="0">
                    <a:solidFill>
                      <a:srgbClr val="0070C0"/>
                    </a:solidFill>
                  </a:rPr>
                  <a:t>Combine</a:t>
                </a:r>
                <a:r>
                  <a:rPr lang="en-US" b="1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𝑎𝑐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10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𝑎𝑑</m:t>
                        </m:r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r>
                          <a:rPr lang="en-US" b="0" i="1" smtClean="0">
                            <a:latin typeface="Cambria Math"/>
                          </a:rPr>
                          <m:t>𝑏𝑐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𝑏𝑑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73" t="-5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7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4630082" y="1438616"/>
            <a:ext cx="1143000" cy="3657600"/>
            <a:chOff x="533400" y="1473029"/>
            <a:chExt cx="1143000" cy="3657600"/>
          </a:xfrm>
        </p:grpSpPr>
        <p:sp>
          <p:nvSpPr>
            <p:cNvPr id="46" name="Rectangle 45"/>
            <p:cNvSpPr/>
            <p:nvPr/>
          </p:nvSpPr>
          <p:spPr>
            <a:xfrm>
              <a:off x="1219200" y="4673429"/>
              <a:ext cx="228600" cy="45720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990600" y="4216229"/>
              <a:ext cx="228600" cy="91440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62000" y="3301829"/>
              <a:ext cx="228600" cy="182880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33400" y="1473029"/>
              <a:ext cx="228600" cy="36576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447800" y="4902029"/>
              <a:ext cx="228600" cy="22860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057400" y="3279706"/>
            <a:ext cx="1143000" cy="1828800"/>
            <a:chOff x="762000" y="3301829"/>
            <a:chExt cx="1143000" cy="1828800"/>
          </a:xfrm>
        </p:grpSpPr>
        <p:sp>
          <p:nvSpPr>
            <p:cNvPr id="40" name="Rectangle 39"/>
            <p:cNvSpPr/>
            <p:nvPr/>
          </p:nvSpPr>
          <p:spPr>
            <a:xfrm>
              <a:off x="1219200" y="4673429"/>
              <a:ext cx="228600" cy="45720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990600" y="4216229"/>
              <a:ext cx="228600" cy="91440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62000" y="3301829"/>
              <a:ext cx="228600" cy="182880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447800" y="4902029"/>
              <a:ext cx="228600" cy="22860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676400" y="5009033"/>
              <a:ext cx="228600" cy="1188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Finite Geometric Series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/>
              <p:cNvSpPr txBox="1"/>
              <p:nvPr/>
            </p:nvSpPr>
            <p:spPr>
              <a:xfrm>
                <a:off x="1981200" y="5206830"/>
                <a:ext cx="20129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series multiplied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𝑎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5206830"/>
                <a:ext cx="2012952" cy="646331"/>
              </a:xfrm>
              <a:prstGeom prst="rect">
                <a:avLst/>
              </a:prstGeom>
              <a:blipFill>
                <a:blip r:embed="rId2"/>
                <a:stretch>
                  <a:fillRect l="-2516" t="-1923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/>
          <p:cNvSpPr txBox="1"/>
          <p:nvPr/>
        </p:nvSpPr>
        <p:spPr>
          <a:xfrm>
            <a:off x="4616448" y="5345328"/>
            <a:ext cx="2012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series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786537" y="5359229"/>
            <a:ext cx="157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first term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/>
              <p:cNvSpPr txBox="1"/>
              <p:nvPr/>
            </p:nvSpPr>
            <p:spPr>
              <a:xfrm>
                <a:off x="5984313" y="3353646"/>
                <a:ext cx="68320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313" y="3353646"/>
                <a:ext cx="68320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8078513" y="3102114"/>
                <a:ext cx="68320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/>
                        </a:rPr>
                        <m:t>−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8513" y="3102114"/>
                <a:ext cx="683200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3810000" y="3117163"/>
                <a:ext cx="68320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/>
                        </a:rPr>
                        <m:t>−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3117163"/>
                <a:ext cx="68320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429682" y="5791200"/>
                <a:ext cx="25928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1+</m:t>
                          </m:r>
                          <m:r>
                            <a:rPr lang="en-US" i="1">
                              <a:latin typeface="Cambria Math"/>
                            </a:rPr>
                            <m:t>𝑎</m:t>
                          </m:r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+…+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𝐿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682" y="5791200"/>
                <a:ext cx="259288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4038601" y="5791200"/>
                <a:ext cx="2587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1+</m:t>
                          </m:r>
                          <m:r>
                            <a:rPr lang="en-US" i="1">
                              <a:latin typeface="Cambria Math"/>
                            </a:rPr>
                            <m:t>𝑎</m:t>
                          </m:r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+…+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𝐿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1" y="5791200"/>
                <a:ext cx="258724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7015809" y="5822085"/>
                <a:ext cx="6964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  <m:r>
                            <a:rPr lang="en-US" i="1">
                              <a:latin typeface="Cambria Math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809" y="5822085"/>
                <a:ext cx="69647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9296401" y="5822085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401" y="5822085"/>
                <a:ext cx="36580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8896160" y="849868"/>
                <a:ext cx="801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𝑎</m:t>
                      </m:r>
                      <m:r>
                        <a:rPr lang="en-US" i="1">
                          <a:latin typeface="Cambria Math"/>
                        </a:rPr>
                        <m:t>&lt;1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6160" y="849868"/>
                <a:ext cx="80105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/>
          <p:cNvGrpSpPr/>
          <p:nvPr/>
        </p:nvGrpSpPr>
        <p:grpSpPr>
          <a:xfrm>
            <a:off x="2057400" y="3276600"/>
            <a:ext cx="1143000" cy="1828800"/>
            <a:chOff x="762000" y="3301829"/>
            <a:chExt cx="1143000" cy="1828800"/>
          </a:xfrm>
        </p:grpSpPr>
        <p:sp>
          <p:nvSpPr>
            <p:cNvPr id="34" name="Rectangle 33"/>
            <p:cNvSpPr/>
            <p:nvPr/>
          </p:nvSpPr>
          <p:spPr>
            <a:xfrm>
              <a:off x="1219200" y="4673429"/>
              <a:ext cx="228600" cy="4572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990600" y="4216229"/>
              <a:ext cx="228600" cy="9144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62000" y="3301829"/>
              <a:ext cx="228600" cy="18288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447800" y="4902029"/>
              <a:ext cx="228600" cy="2286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676400" y="5009033"/>
              <a:ext cx="228600" cy="1188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630082" y="1438616"/>
            <a:ext cx="1143000" cy="3657600"/>
            <a:chOff x="533400" y="1473029"/>
            <a:chExt cx="1143000" cy="3657600"/>
          </a:xfrm>
        </p:grpSpPr>
        <p:sp>
          <p:nvSpPr>
            <p:cNvPr id="52" name="Rectangle 51"/>
            <p:cNvSpPr/>
            <p:nvPr/>
          </p:nvSpPr>
          <p:spPr>
            <a:xfrm>
              <a:off x="1219200" y="4673429"/>
              <a:ext cx="228600" cy="4572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990600" y="4216229"/>
              <a:ext cx="228600" cy="9144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62000" y="3301829"/>
              <a:ext cx="228600" cy="18288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33400" y="1473029"/>
              <a:ext cx="228600" cy="3657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447800" y="4902029"/>
              <a:ext cx="228600" cy="2286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/>
          <p:cNvSpPr/>
          <p:nvPr/>
        </p:nvSpPr>
        <p:spPr>
          <a:xfrm>
            <a:off x="7391400" y="5011757"/>
            <a:ext cx="228600" cy="1188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9372600" y="1447800"/>
            <a:ext cx="228600" cy="36576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6783114" y="5283030"/>
            <a:ext cx="1522686" cy="660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next term in the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063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20" grpId="0"/>
      <p:bldP spid="30" grpId="0"/>
      <p:bldP spid="31" grpId="0"/>
      <p:bldP spid="58" grpId="0" animBg="1"/>
      <p:bldP spid="59" grpId="0" animBg="1"/>
      <p:bldP spid="6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 and Conquer 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2386212" y="1600201"/>
                <a:ext cx="7595989" cy="1019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sz="4400" i="1">
                              <a:latin typeface="Cambria Math"/>
                            </a:rPr>
                            <m:t>𝑛</m:t>
                          </m:r>
                        </m:sup>
                      </m:sSup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>
                              <a:latin typeface="Cambria Math"/>
                            </a:rPr>
                            <m:t>𝑎𝑐</m:t>
                          </m:r>
                        </m:e>
                      </m:d>
                      <m:r>
                        <a:rPr lang="en-US" sz="4400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latin typeface="Cambria Math"/>
                            </a:rPr>
                            <m:t>10</m:t>
                          </m:r>
                        </m:e>
                        <m:sup>
                          <m:f>
                            <m:f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400" i="1">
                                  <a:latin typeface="Cambria Math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4400" i="1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>
                              <a:latin typeface="Cambria Math"/>
                            </a:rPr>
                            <m:t>𝑎𝑑</m:t>
                          </m:r>
                          <m:r>
                            <a:rPr lang="en-US" sz="4400" i="1">
                              <a:latin typeface="Cambria Math"/>
                            </a:rPr>
                            <m:t>+</m:t>
                          </m:r>
                          <m:r>
                            <a:rPr lang="en-US" sz="4400" i="1">
                              <a:latin typeface="Cambria Math"/>
                            </a:rPr>
                            <m:t>𝑏𝑐</m:t>
                          </m:r>
                        </m:e>
                      </m:d>
                      <m:r>
                        <a:rPr lang="en-US" sz="4400" i="1">
                          <a:latin typeface="Cambria Math"/>
                        </a:rPr>
                        <m:t>+</m:t>
                      </m:r>
                      <m:r>
                        <a:rPr lang="en-US" sz="4400" i="1">
                          <a:latin typeface="Cambria Math"/>
                        </a:rPr>
                        <m:t>𝑏𝑑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212" y="1600201"/>
                <a:ext cx="7595989" cy="10198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3657600" y="2043799"/>
            <a:ext cx="762000" cy="457200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324600" y="2043799"/>
            <a:ext cx="762000" cy="457200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620000" y="2032734"/>
            <a:ext cx="762000" cy="457200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9067800" y="2043799"/>
            <a:ext cx="762000" cy="457200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981200" y="2943415"/>
            <a:ext cx="312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33CC"/>
                </a:solidFill>
              </a:rPr>
              <a:t>Recursively solve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/>
              <p:cNvSpPr txBox="1"/>
              <p:nvPr/>
            </p:nvSpPr>
            <p:spPr>
              <a:xfrm>
                <a:off x="3222574" y="3553014"/>
                <a:ext cx="5159426" cy="1247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4400" i="1">
                          <a:latin typeface="Cambria Math"/>
                        </a:rPr>
                        <m:t>=4</m:t>
                      </m:r>
                      <m:r>
                        <a:rPr lang="en-US" sz="4400" i="1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400" i="1">
                                  <a:latin typeface="Cambria Math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4400" i="1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4400" i="1">
                          <a:latin typeface="Cambria Math"/>
                        </a:rPr>
                        <m:t>+5</m:t>
                      </m:r>
                      <m:r>
                        <a:rPr lang="en-US" sz="44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574" y="3553014"/>
                <a:ext cx="5159426" cy="1247586"/>
              </a:xfrm>
              <a:prstGeom prst="rect">
                <a:avLst/>
              </a:prstGeom>
              <a:blipFill>
                <a:blip r:embed="rId3"/>
                <a:stretch>
                  <a:fillRect b="-10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1524000" y="1230284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2. Use </a:t>
            </a:r>
            <a:r>
              <a:rPr lang="en-US" sz="2400" dirty="0">
                <a:solidFill>
                  <a:srgbClr val="FF33CC"/>
                </a:solidFill>
              </a:rPr>
              <a:t>recurrence</a:t>
            </a:r>
            <a:r>
              <a:rPr lang="en-US" sz="2400" dirty="0"/>
              <a:t> relation to express recursive running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741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3" grpId="0" animBg="1"/>
      <p:bldP spid="62" grpId="0" animBg="1"/>
      <p:bldP spid="63" grpId="0" animBg="1"/>
      <p:bldP spid="64" grpId="0"/>
      <p:bldP spid="6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 and Conquer 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/>
              <p:cNvSpPr txBox="1"/>
              <p:nvPr/>
            </p:nvSpPr>
            <p:spPr>
              <a:xfrm>
                <a:off x="2590801" y="1600201"/>
                <a:ext cx="3349315" cy="8274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=4</m:t>
                      </m:r>
                      <m:r>
                        <a:rPr lang="en-US" sz="2800" i="1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800" i="1">
                          <a:latin typeface="Cambria Math"/>
                        </a:rPr>
                        <m:t>+5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1" y="1600201"/>
                <a:ext cx="3349315" cy="827471"/>
              </a:xfrm>
              <a:prstGeom prst="rect">
                <a:avLst/>
              </a:prstGeom>
              <a:blipFill>
                <a:blip r:embed="rId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631092" y="1219201"/>
            <a:ext cx="49049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3. Use </a:t>
            </a:r>
            <a:r>
              <a:rPr lang="en-US" sz="2400" dirty="0">
                <a:solidFill>
                  <a:srgbClr val="FF33CC"/>
                </a:solidFill>
              </a:rPr>
              <a:t>asymptotic</a:t>
            </a:r>
            <a:r>
              <a:rPr lang="en-US" sz="2400" dirty="0"/>
              <a:t> notation to simplify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 Box 41"/>
              <p:cNvSpPr txBox="1">
                <a:spLocks noChangeArrowheads="1"/>
              </p:cNvSpPr>
              <p:nvPr/>
            </p:nvSpPr>
            <p:spPr bwMode="auto">
              <a:xfrm>
                <a:off x="4381500" y="2484906"/>
                <a:ext cx="1333500" cy="457200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4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81500" y="2484906"/>
                <a:ext cx="1333500" cy="457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6" name="Group 385"/>
          <p:cNvGrpSpPr/>
          <p:nvPr/>
        </p:nvGrpSpPr>
        <p:grpSpPr>
          <a:xfrm>
            <a:off x="1886630" y="2942107"/>
            <a:ext cx="5785833" cy="267449"/>
            <a:chOff x="362629" y="2942106"/>
            <a:chExt cx="5785833" cy="267449"/>
          </a:xfrm>
        </p:grpSpPr>
        <p:cxnSp>
          <p:nvCxnSpPr>
            <p:cNvPr id="33" name="Straight Connector 32"/>
            <p:cNvCxnSpPr>
              <a:stCxn id="14" idx="2"/>
              <a:endCxn id="16" idx="0"/>
            </p:cNvCxnSpPr>
            <p:nvPr/>
          </p:nvCxnSpPr>
          <p:spPr>
            <a:xfrm flipH="1">
              <a:off x="362629" y="2942106"/>
              <a:ext cx="3161621" cy="267449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4" idx="2"/>
              <a:endCxn id="227" idx="0"/>
            </p:cNvCxnSpPr>
            <p:nvPr/>
          </p:nvCxnSpPr>
          <p:spPr>
            <a:xfrm>
              <a:off x="3524250" y="2942106"/>
              <a:ext cx="2624212" cy="258294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14" idx="2"/>
              <a:endCxn id="225" idx="0"/>
            </p:cNvCxnSpPr>
            <p:nvPr/>
          </p:nvCxnSpPr>
          <p:spPr>
            <a:xfrm flipH="1">
              <a:off x="2221999" y="2942106"/>
              <a:ext cx="1302251" cy="267449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14" idx="2"/>
              <a:endCxn id="223" idx="0"/>
            </p:cNvCxnSpPr>
            <p:nvPr/>
          </p:nvCxnSpPr>
          <p:spPr>
            <a:xfrm>
              <a:off x="3524250" y="2942106"/>
              <a:ext cx="784650" cy="258294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1" name="TextBox 160"/>
              <p:cNvSpPr txBox="1"/>
              <p:nvPr/>
            </p:nvSpPr>
            <p:spPr>
              <a:xfrm>
                <a:off x="5593170" y="2394466"/>
                <a:ext cx="5028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</a:rPr>
                        <m:t>5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61" name="TextBox 1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170" y="2394466"/>
                <a:ext cx="5028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2" name="TextBox 161"/>
              <p:cNvSpPr txBox="1"/>
              <p:nvPr/>
            </p:nvSpPr>
            <p:spPr>
              <a:xfrm>
                <a:off x="1981200" y="3324073"/>
                <a:ext cx="502830" cy="616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5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62" name="TextBox 1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3324073"/>
                <a:ext cx="502830" cy="616515"/>
              </a:xfrm>
              <a:prstGeom prst="rect">
                <a:avLst/>
              </a:prstGeom>
              <a:blipFill>
                <a:blip r:embed="rId5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4" name="TextBox 193"/>
              <p:cNvSpPr txBox="1"/>
              <p:nvPr/>
            </p:nvSpPr>
            <p:spPr>
              <a:xfrm>
                <a:off x="1691595" y="6175821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94" name="TextBox 1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595" y="6175821"/>
                <a:ext cx="36580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4" name="TextBox 223"/>
              <p:cNvSpPr txBox="1"/>
              <p:nvPr/>
            </p:nvSpPr>
            <p:spPr>
              <a:xfrm>
                <a:off x="5927471" y="3314918"/>
                <a:ext cx="502830" cy="616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5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24" name="TextBox 2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471" y="3314918"/>
                <a:ext cx="502830" cy="616515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6" name="TextBox 225"/>
              <p:cNvSpPr txBox="1"/>
              <p:nvPr/>
            </p:nvSpPr>
            <p:spPr>
              <a:xfrm>
                <a:off x="3840570" y="3324073"/>
                <a:ext cx="502830" cy="616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5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26" name="TextBox 2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570" y="3324073"/>
                <a:ext cx="502830" cy="616515"/>
              </a:xfrm>
              <a:prstGeom prst="rect">
                <a:avLst/>
              </a:prstGeom>
              <a:blipFill>
                <a:blip r:embed="rId8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5" name="Group 384"/>
          <p:cNvGrpSpPr/>
          <p:nvPr/>
        </p:nvGrpSpPr>
        <p:grpSpPr>
          <a:xfrm>
            <a:off x="1676401" y="3200400"/>
            <a:ext cx="6206291" cy="849126"/>
            <a:chOff x="152400" y="3200400"/>
            <a:chExt cx="6206291" cy="8491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152400" y="3209555"/>
                  <a:ext cx="420458" cy="839971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 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52400" y="3209555"/>
                  <a:ext cx="420458" cy="839971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4098671" y="3200400"/>
                  <a:ext cx="420458" cy="839971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23" name="Text 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098671" y="3200400"/>
                  <a:ext cx="420458" cy="839971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5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2011770" y="3209555"/>
                  <a:ext cx="420458" cy="839971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25" name="Text 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011770" y="3209555"/>
                  <a:ext cx="420458" cy="839971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7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5938233" y="3200400"/>
                  <a:ext cx="420458" cy="839971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27" name="Text 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938233" y="3200400"/>
                  <a:ext cx="420458" cy="839971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28" name="TextBox 227"/>
              <p:cNvSpPr txBox="1"/>
              <p:nvPr/>
            </p:nvSpPr>
            <p:spPr>
              <a:xfrm>
                <a:off x="7767033" y="3314918"/>
                <a:ext cx="502830" cy="616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5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28" name="TextBox 2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033" y="3314918"/>
                <a:ext cx="502830" cy="616515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3" name="TextBox 232"/>
              <p:cNvSpPr txBox="1"/>
              <p:nvPr/>
            </p:nvSpPr>
            <p:spPr>
              <a:xfrm>
                <a:off x="1828800" y="4729018"/>
                <a:ext cx="502830" cy="616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5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33" name="TextBox 2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4729018"/>
                <a:ext cx="502830" cy="616515"/>
              </a:xfrm>
              <a:prstGeom prst="rect">
                <a:avLst/>
              </a:prstGeom>
              <a:blipFill>
                <a:blip r:embed="rId14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5" name="TextBox 234"/>
              <p:cNvSpPr txBox="1"/>
              <p:nvPr/>
            </p:nvSpPr>
            <p:spPr>
              <a:xfrm>
                <a:off x="2590800" y="4729018"/>
                <a:ext cx="502830" cy="616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5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35" name="TextBox 2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4729018"/>
                <a:ext cx="502830" cy="616515"/>
              </a:xfrm>
              <a:prstGeom prst="rect">
                <a:avLst/>
              </a:prstGeom>
              <a:blipFill>
                <a:blip r:embed="rId14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7" name="TextBox 236"/>
              <p:cNvSpPr txBox="1"/>
              <p:nvPr/>
            </p:nvSpPr>
            <p:spPr>
              <a:xfrm>
                <a:off x="3429000" y="4729018"/>
                <a:ext cx="502830" cy="616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5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37" name="TextBox 2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4729018"/>
                <a:ext cx="502830" cy="616515"/>
              </a:xfrm>
              <a:prstGeom prst="rect">
                <a:avLst/>
              </a:prstGeom>
              <a:blipFill>
                <a:blip r:embed="rId15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9" name="TextBox 238"/>
              <p:cNvSpPr txBox="1"/>
              <p:nvPr/>
            </p:nvSpPr>
            <p:spPr>
              <a:xfrm>
                <a:off x="4267200" y="4730506"/>
                <a:ext cx="502830" cy="616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5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39" name="TextBox 2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4730506"/>
                <a:ext cx="502830" cy="616515"/>
              </a:xfrm>
              <a:prstGeom prst="rect">
                <a:avLst/>
              </a:prstGeom>
              <a:blipFill>
                <a:blip r:embed="rId16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9" name="TextBox 248"/>
              <p:cNvSpPr txBox="1"/>
              <p:nvPr/>
            </p:nvSpPr>
            <p:spPr>
              <a:xfrm>
                <a:off x="5737414" y="4730506"/>
                <a:ext cx="502830" cy="616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5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49" name="TextBox 2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414" y="4730506"/>
                <a:ext cx="502830" cy="616515"/>
              </a:xfrm>
              <a:prstGeom prst="rect">
                <a:avLst/>
              </a:prstGeom>
              <a:blipFill>
                <a:blip r:embed="rId17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1" name="TextBox 250"/>
              <p:cNvSpPr txBox="1"/>
              <p:nvPr/>
            </p:nvSpPr>
            <p:spPr>
              <a:xfrm>
                <a:off x="6499414" y="4730506"/>
                <a:ext cx="502830" cy="616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5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51" name="TextBox 2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9414" y="4730506"/>
                <a:ext cx="502830" cy="616515"/>
              </a:xfrm>
              <a:prstGeom prst="rect">
                <a:avLst/>
              </a:prstGeom>
              <a:blipFill>
                <a:blip r:embed="rId17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3" name="TextBox 252"/>
              <p:cNvSpPr txBox="1"/>
              <p:nvPr/>
            </p:nvSpPr>
            <p:spPr>
              <a:xfrm>
                <a:off x="7337614" y="4730506"/>
                <a:ext cx="502830" cy="616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5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53" name="TextBox 2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7614" y="4730506"/>
                <a:ext cx="502830" cy="616515"/>
              </a:xfrm>
              <a:prstGeom prst="rect">
                <a:avLst/>
              </a:prstGeom>
              <a:blipFill>
                <a:blip r:embed="rId17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8" name="Group 387"/>
          <p:cNvGrpSpPr/>
          <p:nvPr/>
        </p:nvGrpSpPr>
        <p:grpSpPr>
          <a:xfrm>
            <a:off x="1524000" y="4572001"/>
            <a:ext cx="6767472" cy="885447"/>
            <a:chOff x="0" y="4572000"/>
            <a:chExt cx="6767472" cy="885447"/>
          </a:xfrm>
        </p:grpSpPr>
        <p:sp>
          <p:nvSpPr>
            <p:cNvPr id="29" name="Rectangle 28"/>
            <p:cNvSpPr/>
            <p:nvPr/>
          </p:nvSpPr>
          <p:spPr>
            <a:xfrm>
              <a:off x="3167652" y="4572000"/>
              <a:ext cx="574196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2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0" y="4614500"/>
                  <a:ext cx="420458" cy="839971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800" i="1">
                                <a:latin typeface="Cambria Math"/>
                              </a:rPr>
                              <m:t>4</m:t>
                            </m:r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32" name="Text 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0" y="4614500"/>
                  <a:ext cx="420458" cy="839971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/>
                  </a:stretch>
                </a:blip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4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762000" y="4614500"/>
                  <a:ext cx="420458" cy="839971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800" i="1">
                                <a:latin typeface="Cambria Math"/>
                              </a:rPr>
                              <m:t>4</m:t>
                            </m:r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34" name="Text 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62000" y="4614500"/>
                  <a:ext cx="420458" cy="839971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/>
                  </a:stretch>
                </a:blip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6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1600200" y="4614500"/>
                  <a:ext cx="420458" cy="839971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800" i="1">
                                <a:latin typeface="Cambria Math"/>
                              </a:rPr>
                              <m:t>4</m:t>
                            </m:r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36" name="Text 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600200" y="4614500"/>
                  <a:ext cx="420458" cy="839971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/>
                  </a:stretch>
                </a:blip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8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2438400" y="4615988"/>
                  <a:ext cx="420458" cy="839971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800" i="1">
                                <a:latin typeface="Cambria Math"/>
                              </a:rPr>
                              <m:t>4</m:t>
                            </m:r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38" name="Text 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438400" y="4615988"/>
                  <a:ext cx="420458" cy="839971"/>
                </a:xfrm>
                <a:prstGeom prst="rect">
                  <a:avLst/>
                </a:prstGeom>
                <a:blipFill rotWithShape="1">
                  <a:blip r:embed="rId21"/>
                  <a:stretch>
                    <a:fillRect/>
                  </a:stretch>
                </a:blip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8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3908614" y="4615988"/>
                  <a:ext cx="420458" cy="839971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800" i="1">
                                <a:latin typeface="Cambria Math"/>
                              </a:rPr>
                              <m:t>4</m:t>
                            </m:r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48" name="Text 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908614" y="4615988"/>
                  <a:ext cx="420458" cy="839971"/>
                </a:xfrm>
                <a:prstGeom prst="rect">
                  <a:avLst/>
                </a:prstGeom>
                <a:blipFill rotWithShape="1">
                  <a:blip r:embed="rId22"/>
                  <a:stretch>
                    <a:fillRect/>
                  </a:stretch>
                </a:blip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0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4670614" y="4615988"/>
                  <a:ext cx="420458" cy="839971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800" i="1">
                                <a:latin typeface="Cambria Math"/>
                              </a:rPr>
                              <m:t>4</m:t>
                            </m:r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50" name="Text 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70614" y="4615988"/>
                  <a:ext cx="420458" cy="839971"/>
                </a:xfrm>
                <a:prstGeom prst="rect">
                  <a:avLst/>
                </a:prstGeom>
                <a:blipFill rotWithShape="1">
                  <a:blip r:embed="rId22"/>
                  <a:stretch>
                    <a:fillRect/>
                  </a:stretch>
                </a:blip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2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5508814" y="4615988"/>
                  <a:ext cx="420458" cy="839971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800" i="1">
                                <a:latin typeface="Cambria Math"/>
                              </a:rPr>
                              <m:t>4</m:t>
                            </m:r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52" name="Text 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508814" y="4615988"/>
                  <a:ext cx="420458" cy="839971"/>
                </a:xfrm>
                <a:prstGeom prst="rect">
                  <a:avLst/>
                </a:prstGeom>
                <a:blipFill rotWithShape="1">
                  <a:blip r:embed="rId23"/>
                  <a:stretch>
                    <a:fillRect/>
                  </a:stretch>
                </a:blip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4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6347014" y="4617476"/>
                  <a:ext cx="420458" cy="839971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800" i="1">
                                <a:latin typeface="Cambria Math"/>
                              </a:rPr>
                              <m:t>4</m:t>
                            </m:r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54" name="Text 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347014" y="4617476"/>
                  <a:ext cx="420458" cy="839971"/>
                </a:xfrm>
                <a:prstGeom prst="rect">
                  <a:avLst/>
                </a:prstGeom>
                <a:blipFill rotWithShape="1">
                  <a:blip r:embed="rId24"/>
                  <a:stretch>
                    <a:fillRect/>
                  </a:stretch>
                </a:blip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55" name="TextBox 254"/>
              <p:cNvSpPr txBox="1"/>
              <p:nvPr/>
            </p:nvSpPr>
            <p:spPr>
              <a:xfrm>
                <a:off x="8175814" y="4731994"/>
                <a:ext cx="502830" cy="616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5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55" name="TextBox 2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5814" y="4731994"/>
                <a:ext cx="502830" cy="616515"/>
              </a:xfrm>
              <a:prstGeom prst="rect">
                <a:avLst/>
              </a:prstGeom>
              <a:blipFill>
                <a:blip r:embed="rId17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7" name="Group 386"/>
          <p:cNvGrpSpPr/>
          <p:nvPr/>
        </p:nvGrpSpPr>
        <p:grpSpPr>
          <a:xfrm>
            <a:off x="1734230" y="4040372"/>
            <a:ext cx="6665473" cy="577105"/>
            <a:chOff x="210229" y="4040371"/>
            <a:chExt cx="6665473" cy="577105"/>
          </a:xfrm>
        </p:grpSpPr>
        <p:cxnSp>
          <p:nvCxnSpPr>
            <p:cNvPr id="35" name="Straight Connector 34"/>
            <p:cNvCxnSpPr>
              <a:stCxn id="16" idx="2"/>
              <a:endCxn id="232" idx="0"/>
            </p:cNvCxnSpPr>
            <p:nvPr/>
          </p:nvCxnSpPr>
          <p:spPr>
            <a:xfrm flipH="1">
              <a:off x="210229" y="4049526"/>
              <a:ext cx="152400" cy="564974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6" idx="2"/>
              <a:endCxn id="234" idx="0"/>
            </p:cNvCxnSpPr>
            <p:nvPr/>
          </p:nvCxnSpPr>
          <p:spPr>
            <a:xfrm>
              <a:off x="362629" y="4049526"/>
              <a:ext cx="609600" cy="564974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16" idx="2"/>
              <a:endCxn id="236" idx="0"/>
            </p:cNvCxnSpPr>
            <p:nvPr/>
          </p:nvCxnSpPr>
          <p:spPr>
            <a:xfrm>
              <a:off x="362629" y="4049526"/>
              <a:ext cx="1447800" cy="564974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16" idx="2"/>
              <a:endCxn id="238" idx="0"/>
            </p:cNvCxnSpPr>
            <p:nvPr/>
          </p:nvCxnSpPr>
          <p:spPr>
            <a:xfrm>
              <a:off x="362629" y="4049526"/>
              <a:ext cx="2286000" cy="56646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>
              <a:stCxn id="223" idx="2"/>
              <a:endCxn id="248" idx="0"/>
            </p:cNvCxnSpPr>
            <p:nvPr/>
          </p:nvCxnSpPr>
          <p:spPr>
            <a:xfrm flipH="1">
              <a:off x="4118843" y="4040371"/>
              <a:ext cx="190057" cy="575617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>
              <a:stCxn id="223" idx="2"/>
              <a:endCxn id="250" idx="0"/>
            </p:cNvCxnSpPr>
            <p:nvPr/>
          </p:nvCxnSpPr>
          <p:spPr>
            <a:xfrm>
              <a:off x="4308900" y="4040371"/>
              <a:ext cx="571943" cy="575617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>
              <a:stCxn id="223" idx="2"/>
              <a:endCxn id="252" idx="0"/>
            </p:cNvCxnSpPr>
            <p:nvPr/>
          </p:nvCxnSpPr>
          <p:spPr>
            <a:xfrm>
              <a:off x="4308900" y="4040371"/>
              <a:ext cx="1410143" cy="575617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>
              <a:stCxn id="223" idx="2"/>
              <a:endCxn id="254" idx="0"/>
            </p:cNvCxnSpPr>
            <p:nvPr/>
          </p:nvCxnSpPr>
          <p:spPr>
            <a:xfrm>
              <a:off x="4308900" y="4040371"/>
              <a:ext cx="2248343" cy="577105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>
              <a:stCxn id="225" idx="2"/>
            </p:cNvCxnSpPr>
            <p:nvPr/>
          </p:nvCxnSpPr>
          <p:spPr>
            <a:xfrm>
              <a:off x="2221999" y="4049526"/>
              <a:ext cx="252278" cy="31487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>
              <a:stCxn id="225" idx="2"/>
            </p:cNvCxnSpPr>
            <p:nvPr/>
          </p:nvCxnSpPr>
          <p:spPr>
            <a:xfrm flipH="1">
              <a:off x="1864737" y="4049526"/>
              <a:ext cx="357262" cy="309973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>
              <a:stCxn id="225" idx="2"/>
            </p:cNvCxnSpPr>
            <p:nvPr/>
          </p:nvCxnSpPr>
          <p:spPr>
            <a:xfrm>
              <a:off x="2221999" y="4049526"/>
              <a:ext cx="727240" cy="309973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>
              <a:stCxn id="225" idx="2"/>
            </p:cNvCxnSpPr>
            <p:nvPr/>
          </p:nvCxnSpPr>
          <p:spPr>
            <a:xfrm flipH="1">
              <a:off x="2182679" y="4049526"/>
              <a:ext cx="39320" cy="309973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>
              <a:stCxn id="227" idx="2"/>
            </p:cNvCxnSpPr>
            <p:nvPr/>
          </p:nvCxnSpPr>
          <p:spPr>
            <a:xfrm>
              <a:off x="6148462" y="4040371"/>
              <a:ext cx="252278" cy="34450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>
              <a:stCxn id="227" idx="2"/>
            </p:cNvCxnSpPr>
            <p:nvPr/>
          </p:nvCxnSpPr>
          <p:spPr>
            <a:xfrm flipH="1">
              <a:off x="5791200" y="4040371"/>
              <a:ext cx="357262" cy="339605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>
              <a:stCxn id="227" idx="2"/>
            </p:cNvCxnSpPr>
            <p:nvPr/>
          </p:nvCxnSpPr>
          <p:spPr>
            <a:xfrm>
              <a:off x="6148462" y="4040371"/>
              <a:ext cx="727240" cy="339605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>
              <a:stCxn id="227" idx="2"/>
            </p:cNvCxnSpPr>
            <p:nvPr/>
          </p:nvCxnSpPr>
          <p:spPr>
            <a:xfrm flipH="1">
              <a:off x="6109142" y="4040371"/>
              <a:ext cx="39320" cy="339605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40" name="TextBox 339"/>
              <p:cNvSpPr txBox="1"/>
              <p:nvPr/>
            </p:nvSpPr>
            <p:spPr>
              <a:xfrm>
                <a:off x="2157750" y="6175821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40" name="TextBox 3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7750" y="6175821"/>
                <a:ext cx="365805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2" name="TextBox 341"/>
              <p:cNvSpPr txBox="1"/>
              <p:nvPr/>
            </p:nvSpPr>
            <p:spPr>
              <a:xfrm>
                <a:off x="2634371" y="6167774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42" name="TextBox 3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371" y="6167774"/>
                <a:ext cx="365805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4" name="TextBox 343"/>
              <p:cNvSpPr txBox="1"/>
              <p:nvPr/>
            </p:nvSpPr>
            <p:spPr>
              <a:xfrm>
                <a:off x="3100526" y="6167774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44" name="TextBox 3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526" y="6167774"/>
                <a:ext cx="365805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2" name="TextBox 351"/>
              <p:cNvSpPr txBox="1"/>
              <p:nvPr/>
            </p:nvSpPr>
            <p:spPr>
              <a:xfrm>
                <a:off x="3519590" y="6159727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52" name="TextBox 3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590" y="6159727"/>
                <a:ext cx="365805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4" name="TextBox 353"/>
              <p:cNvSpPr txBox="1"/>
              <p:nvPr/>
            </p:nvSpPr>
            <p:spPr>
              <a:xfrm>
                <a:off x="3985745" y="6159727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54" name="TextBox 3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745" y="6159727"/>
                <a:ext cx="365805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6" name="TextBox 355"/>
              <p:cNvSpPr txBox="1"/>
              <p:nvPr/>
            </p:nvSpPr>
            <p:spPr>
              <a:xfrm>
                <a:off x="4462366" y="6151680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56" name="TextBox 3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366" y="6151680"/>
                <a:ext cx="36580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2" name="TextBox 361"/>
              <p:cNvSpPr txBox="1"/>
              <p:nvPr/>
            </p:nvSpPr>
            <p:spPr>
              <a:xfrm>
                <a:off x="5638801" y="613550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62" name="TextBox 3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1" y="6135508"/>
                <a:ext cx="365805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4" name="TextBox 363"/>
              <p:cNvSpPr txBox="1"/>
              <p:nvPr/>
            </p:nvSpPr>
            <p:spPr>
              <a:xfrm>
                <a:off x="6115422" y="6127461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64" name="TextBox 3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422" y="6127461"/>
                <a:ext cx="365805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6" name="TextBox 365"/>
              <p:cNvSpPr txBox="1"/>
              <p:nvPr/>
            </p:nvSpPr>
            <p:spPr>
              <a:xfrm>
                <a:off x="6581577" y="6127461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66" name="TextBox 3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577" y="6127461"/>
                <a:ext cx="365805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8" name="TextBox 367"/>
              <p:cNvSpPr txBox="1"/>
              <p:nvPr/>
            </p:nvSpPr>
            <p:spPr>
              <a:xfrm>
                <a:off x="7000641" y="6119414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68" name="TextBox 3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641" y="6119414"/>
                <a:ext cx="365805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0" name="TextBox 369"/>
              <p:cNvSpPr txBox="1"/>
              <p:nvPr/>
            </p:nvSpPr>
            <p:spPr>
              <a:xfrm>
                <a:off x="7466796" y="6119414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70" name="TextBox 3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796" y="6119414"/>
                <a:ext cx="365805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2" name="TextBox 371"/>
              <p:cNvSpPr txBox="1"/>
              <p:nvPr/>
            </p:nvSpPr>
            <p:spPr>
              <a:xfrm>
                <a:off x="7943417" y="6111367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72" name="TextBox 3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3417" y="6111367"/>
                <a:ext cx="365805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4" name="TextBox 373"/>
              <p:cNvSpPr txBox="1"/>
              <p:nvPr/>
            </p:nvSpPr>
            <p:spPr>
              <a:xfrm>
                <a:off x="8409572" y="6111367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74" name="TextBox 3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572" y="6111367"/>
                <a:ext cx="365805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9" name="Group 388"/>
          <p:cNvGrpSpPr/>
          <p:nvPr/>
        </p:nvGrpSpPr>
        <p:grpSpPr>
          <a:xfrm>
            <a:off x="1484264" y="5454472"/>
            <a:ext cx="7265499" cy="820909"/>
            <a:chOff x="-39737" y="5454471"/>
            <a:chExt cx="7265499" cy="820909"/>
          </a:xfrm>
        </p:grpSpPr>
        <p:sp>
          <p:nvSpPr>
            <p:cNvPr id="25" name="Rectangle 24"/>
            <p:cNvSpPr/>
            <p:nvPr/>
          </p:nvSpPr>
          <p:spPr>
            <a:xfrm rot="16200000">
              <a:off x="44741" y="5637709"/>
              <a:ext cx="53893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…</a:t>
              </a:r>
            </a:p>
          </p:txBody>
        </p:sp>
        <p:cxnSp>
          <p:nvCxnSpPr>
            <p:cNvPr id="44" name="Straight Connector 43"/>
            <p:cNvCxnSpPr>
              <a:stCxn id="232" idx="2"/>
            </p:cNvCxnSpPr>
            <p:nvPr/>
          </p:nvCxnSpPr>
          <p:spPr>
            <a:xfrm>
              <a:off x="210229" y="5454471"/>
              <a:ext cx="287546" cy="316358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232" idx="2"/>
            </p:cNvCxnSpPr>
            <p:nvPr/>
          </p:nvCxnSpPr>
          <p:spPr>
            <a:xfrm flipH="1">
              <a:off x="0" y="5454471"/>
              <a:ext cx="210229" cy="316358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232" idx="2"/>
            </p:cNvCxnSpPr>
            <p:nvPr/>
          </p:nvCxnSpPr>
          <p:spPr>
            <a:xfrm>
              <a:off x="210229" y="5454471"/>
              <a:ext cx="762508" cy="311461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32" idx="2"/>
            </p:cNvCxnSpPr>
            <p:nvPr/>
          </p:nvCxnSpPr>
          <p:spPr>
            <a:xfrm flipH="1">
              <a:off x="206177" y="5454471"/>
              <a:ext cx="4052" cy="311461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>
              <a:stCxn id="234" idx="2"/>
            </p:cNvCxnSpPr>
            <p:nvPr/>
          </p:nvCxnSpPr>
          <p:spPr>
            <a:xfrm>
              <a:off x="972229" y="5454471"/>
              <a:ext cx="275347" cy="31880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>
              <a:stCxn id="234" idx="2"/>
            </p:cNvCxnSpPr>
            <p:nvPr/>
          </p:nvCxnSpPr>
          <p:spPr>
            <a:xfrm flipH="1">
              <a:off x="749802" y="5454471"/>
              <a:ext cx="222427" cy="31880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>
              <a:stCxn id="234" idx="2"/>
            </p:cNvCxnSpPr>
            <p:nvPr/>
          </p:nvCxnSpPr>
          <p:spPr>
            <a:xfrm>
              <a:off x="972229" y="5454471"/>
              <a:ext cx="750309" cy="313909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>
              <a:stCxn id="234" idx="2"/>
            </p:cNvCxnSpPr>
            <p:nvPr/>
          </p:nvCxnSpPr>
          <p:spPr>
            <a:xfrm flipH="1">
              <a:off x="955978" y="5454471"/>
              <a:ext cx="16251" cy="313909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>
              <a:stCxn id="236" idx="2"/>
            </p:cNvCxnSpPr>
            <p:nvPr/>
          </p:nvCxnSpPr>
          <p:spPr>
            <a:xfrm>
              <a:off x="1810429" y="5454471"/>
              <a:ext cx="223936" cy="321254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>
              <a:stCxn id="236" idx="2"/>
            </p:cNvCxnSpPr>
            <p:nvPr/>
          </p:nvCxnSpPr>
          <p:spPr>
            <a:xfrm flipH="1">
              <a:off x="1536592" y="5454471"/>
              <a:ext cx="273837" cy="321254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>
              <a:stCxn id="236" idx="2"/>
            </p:cNvCxnSpPr>
            <p:nvPr/>
          </p:nvCxnSpPr>
          <p:spPr>
            <a:xfrm>
              <a:off x="1810429" y="5454471"/>
              <a:ext cx="698898" cy="316357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>
              <a:stCxn id="236" idx="2"/>
            </p:cNvCxnSpPr>
            <p:nvPr/>
          </p:nvCxnSpPr>
          <p:spPr>
            <a:xfrm flipH="1">
              <a:off x="1742768" y="5454471"/>
              <a:ext cx="67661" cy="316357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>
              <a:stCxn id="238" idx="2"/>
            </p:cNvCxnSpPr>
            <p:nvPr/>
          </p:nvCxnSpPr>
          <p:spPr>
            <a:xfrm>
              <a:off x="2648629" y="5455959"/>
              <a:ext cx="198005" cy="313987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>
              <a:stCxn id="238" idx="2"/>
            </p:cNvCxnSpPr>
            <p:nvPr/>
          </p:nvCxnSpPr>
          <p:spPr>
            <a:xfrm flipH="1">
              <a:off x="2348862" y="5455959"/>
              <a:ext cx="299767" cy="313987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>
              <a:stCxn id="238" idx="2"/>
            </p:cNvCxnSpPr>
            <p:nvPr/>
          </p:nvCxnSpPr>
          <p:spPr>
            <a:xfrm>
              <a:off x="2648629" y="5455959"/>
              <a:ext cx="672967" cy="30909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>
              <a:stCxn id="238" idx="2"/>
            </p:cNvCxnSpPr>
            <p:nvPr/>
          </p:nvCxnSpPr>
          <p:spPr>
            <a:xfrm flipH="1">
              <a:off x="2555038" y="5455959"/>
              <a:ext cx="93591" cy="30909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>
              <a:stCxn id="248" idx="2"/>
            </p:cNvCxnSpPr>
            <p:nvPr/>
          </p:nvCxnSpPr>
          <p:spPr>
            <a:xfrm>
              <a:off x="4118843" y="5455959"/>
              <a:ext cx="177833" cy="301927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>
              <a:stCxn id="248" idx="2"/>
            </p:cNvCxnSpPr>
            <p:nvPr/>
          </p:nvCxnSpPr>
          <p:spPr>
            <a:xfrm flipH="1">
              <a:off x="3798905" y="5455959"/>
              <a:ext cx="319938" cy="301927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>
              <a:stCxn id="248" idx="2"/>
            </p:cNvCxnSpPr>
            <p:nvPr/>
          </p:nvCxnSpPr>
          <p:spPr>
            <a:xfrm>
              <a:off x="4118843" y="5455959"/>
              <a:ext cx="652795" cy="29703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>
              <a:stCxn id="248" idx="2"/>
            </p:cNvCxnSpPr>
            <p:nvPr/>
          </p:nvCxnSpPr>
          <p:spPr>
            <a:xfrm flipH="1">
              <a:off x="4005081" y="5455959"/>
              <a:ext cx="113762" cy="29703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>
              <a:stCxn id="250" idx="2"/>
            </p:cNvCxnSpPr>
            <p:nvPr/>
          </p:nvCxnSpPr>
          <p:spPr>
            <a:xfrm>
              <a:off x="4880843" y="5455959"/>
              <a:ext cx="153009" cy="300439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>
              <a:stCxn id="250" idx="2"/>
            </p:cNvCxnSpPr>
            <p:nvPr/>
          </p:nvCxnSpPr>
          <p:spPr>
            <a:xfrm flipH="1">
              <a:off x="4536081" y="5455959"/>
              <a:ext cx="344762" cy="300439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>
              <a:stCxn id="250" idx="2"/>
            </p:cNvCxnSpPr>
            <p:nvPr/>
          </p:nvCxnSpPr>
          <p:spPr>
            <a:xfrm>
              <a:off x="4880843" y="5455959"/>
              <a:ext cx="627971" cy="29554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stCxn id="250" idx="2"/>
            </p:cNvCxnSpPr>
            <p:nvPr/>
          </p:nvCxnSpPr>
          <p:spPr>
            <a:xfrm flipH="1">
              <a:off x="4742257" y="5455959"/>
              <a:ext cx="138586" cy="29554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252" idx="2"/>
            </p:cNvCxnSpPr>
            <p:nvPr/>
          </p:nvCxnSpPr>
          <p:spPr>
            <a:xfrm>
              <a:off x="5719043" y="5455959"/>
              <a:ext cx="153009" cy="288537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stCxn id="252" idx="2"/>
            </p:cNvCxnSpPr>
            <p:nvPr/>
          </p:nvCxnSpPr>
          <p:spPr>
            <a:xfrm flipH="1">
              <a:off x="5374281" y="5455959"/>
              <a:ext cx="344762" cy="288537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>
              <a:stCxn id="252" idx="2"/>
            </p:cNvCxnSpPr>
            <p:nvPr/>
          </p:nvCxnSpPr>
          <p:spPr>
            <a:xfrm>
              <a:off x="5719043" y="5455959"/>
              <a:ext cx="627971" cy="28364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>
              <a:stCxn id="252" idx="2"/>
            </p:cNvCxnSpPr>
            <p:nvPr/>
          </p:nvCxnSpPr>
          <p:spPr>
            <a:xfrm flipH="1">
              <a:off x="5580457" y="5455959"/>
              <a:ext cx="138586" cy="28364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>
              <a:stCxn id="254" idx="2"/>
            </p:cNvCxnSpPr>
            <p:nvPr/>
          </p:nvCxnSpPr>
          <p:spPr>
            <a:xfrm>
              <a:off x="6557243" y="5457447"/>
              <a:ext cx="159258" cy="289497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>
              <a:stCxn id="254" idx="2"/>
            </p:cNvCxnSpPr>
            <p:nvPr/>
          </p:nvCxnSpPr>
          <p:spPr>
            <a:xfrm flipH="1">
              <a:off x="6218730" y="5457447"/>
              <a:ext cx="338513" cy="289497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>
              <a:stCxn id="254" idx="2"/>
            </p:cNvCxnSpPr>
            <p:nvPr/>
          </p:nvCxnSpPr>
          <p:spPr>
            <a:xfrm>
              <a:off x="6557243" y="5457447"/>
              <a:ext cx="634220" cy="28460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>
              <a:stCxn id="254" idx="2"/>
            </p:cNvCxnSpPr>
            <p:nvPr/>
          </p:nvCxnSpPr>
          <p:spPr>
            <a:xfrm flipH="1">
              <a:off x="6424906" y="5457447"/>
              <a:ext cx="132337" cy="28460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5" name="Rectangle 374"/>
            <p:cNvSpPr/>
            <p:nvPr/>
          </p:nvSpPr>
          <p:spPr>
            <a:xfrm rot="16200000">
              <a:off x="1044508" y="5630522"/>
              <a:ext cx="53893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…</a:t>
              </a:r>
            </a:p>
          </p:txBody>
        </p:sp>
        <p:sp>
          <p:nvSpPr>
            <p:cNvPr id="376" name="Rectangle 375"/>
            <p:cNvSpPr/>
            <p:nvPr/>
          </p:nvSpPr>
          <p:spPr>
            <a:xfrm rot="16200000">
              <a:off x="1852592" y="5651972"/>
              <a:ext cx="53893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…</a:t>
              </a:r>
            </a:p>
          </p:txBody>
        </p:sp>
        <p:sp>
          <p:nvSpPr>
            <p:cNvPr id="377" name="Rectangle 376"/>
            <p:cNvSpPr/>
            <p:nvPr/>
          </p:nvSpPr>
          <p:spPr>
            <a:xfrm rot="16200000">
              <a:off x="2852359" y="5644785"/>
              <a:ext cx="53893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…</a:t>
              </a:r>
            </a:p>
          </p:txBody>
        </p:sp>
        <p:sp>
          <p:nvSpPr>
            <p:cNvPr id="378" name="Rectangle 377"/>
            <p:cNvSpPr/>
            <p:nvPr/>
          </p:nvSpPr>
          <p:spPr>
            <a:xfrm rot="16200000">
              <a:off x="3826968" y="5569316"/>
              <a:ext cx="53893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…</a:t>
              </a:r>
            </a:p>
          </p:txBody>
        </p:sp>
        <p:sp>
          <p:nvSpPr>
            <p:cNvPr id="379" name="Rectangle 378"/>
            <p:cNvSpPr/>
            <p:nvPr/>
          </p:nvSpPr>
          <p:spPr>
            <a:xfrm rot="16200000">
              <a:off x="4826735" y="5562129"/>
              <a:ext cx="53893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…</a:t>
              </a:r>
            </a:p>
          </p:txBody>
        </p:sp>
        <p:sp>
          <p:nvSpPr>
            <p:cNvPr id="382" name="Rectangle 381"/>
            <p:cNvSpPr/>
            <p:nvPr/>
          </p:nvSpPr>
          <p:spPr>
            <a:xfrm rot="16200000">
              <a:off x="5602587" y="5561510"/>
              <a:ext cx="53893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…</a:t>
              </a:r>
            </a:p>
          </p:txBody>
        </p:sp>
        <p:sp>
          <p:nvSpPr>
            <p:cNvPr id="383" name="Rectangle 382"/>
            <p:cNvSpPr/>
            <p:nvPr/>
          </p:nvSpPr>
          <p:spPr>
            <a:xfrm rot="16200000">
              <a:off x="6602354" y="5554323"/>
              <a:ext cx="53893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…</a:t>
              </a:r>
            </a:p>
          </p:txBody>
        </p:sp>
      </p:grpSp>
      <p:grpSp>
        <p:nvGrpSpPr>
          <p:cNvPr id="390" name="Group 389"/>
          <p:cNvGrpSpPr/>
          <p:nvPr/>
        </p:nvGrpSpPr>
        <p:grpSpPr>
          <a:xfrm>
            <a:off x="1560743" y="6005916"/>
            <a:ext cx="6964487" cy="775885"/>
            <a:chOff x="36742" y="6005915"/>
            <a:chExt cx="6964487" cy="7758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36742" y="6324600"/>
                  <a:ext cx="268058" cy="457200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6" name="Text 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742" y="6324600"/>
                  <a:ext cx="268058" cy="457200"/>
                </a:xfrm>
                <a:prstGeom prst="rect">
                  <a:avLst/>
                </a:prstGeom>
                <a:blipFill rotWithShape="1">
                  <a:blip r:embed="rId39"/>
                  <a:stretch>
                    <a:fillRect/>
                  </a:stretch>
                </a:blip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9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502897" y="6324600"/>
                  <a:ext cx="268058" cy="457200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39" name="Text 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2897" y="6324600"/>
                  <a:ext cx="268058" cy="457200"/>
                </a:xfrm>
                <a:prstGeom prst="rect">
                  <a:avLst/>
                </a:prstGeom>
                <a:blipFill rotWithShape="1">
                  <a:blip r:embed="rId40"/>
                  <a:stretch>
                    <a:fillRect/>
                  </a:stretch>
                </a:blip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1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979518" y="6316553"/>
                  <a:ext cx="268058" cy="457200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41" name="Text 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79518" y="6316553"/>
                  <a:ext cx="268058" cy="457200"/>
                </a:xfrm>
                <a:prstGeom prst="rect">
                  <a:avLst/>
                </a:prstGeom>
                <a:blipFill rotWithShape="1">
                  <a:blip r:embed="rId41"/>
                  <a:stretch>
                    <a:fillRect/>
                  </a:stretch>
                </a:blip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3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1445673" y="6316553"/>
                  <a:ext cx="268058" cy="457200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43" name="Text 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445673" y="6316553"/>
                  <a:ext cx="268058" cy="457200"/>
                </a:xfrm>
                <a:prstGeom prst="rect">
                  <a:avLst/>
                </a:prstGeom>
                <a:blipFill rotWithShape="1">
                  <a:blip r:embed="rId42"/>
                  <a:stretch>
                    <a:fillRect/>
                  </a:stretch>
                </a:blip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1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1864737" y="6308506"/>
                  <a:ext cx="268058" cy="457200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51" name="Text 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864737" y="6308506"/>
                  <a:ext cx="268058" cy="457200"/>
                </a:xfrm>
                <a:prstGeom prst="rect">
                  <a:avLst/>
                </a:prstGeom>
                <a:blipFill rotWithShape="1">
                  <a:blip r:embed="rId43"/>
                  <a:stretch>
                    <a:fillRect/>
                  </a:stretch>
                </a:blip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3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2330892" y="6308506"/>
                  <a:ext cx="268058" cy="457200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53" name="Text 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30892" y="6308506"/>
                  <a:ext cx="268058" cy="457200"/>
                </a:xfrm>
                <a:prstGeom prst="rect">
                  <a:avLst/>
                </a:prstGeom>
                <a:blipFill rotWithShape="1">
                  <a:blip r:embed="rId44"/>
                  <a:stretch>
                    <a:fillRect/>
                  </a:stretch>
                </a:blip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5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2807513" y="6300459"/>
                  <a:ext cx="268058" cy="457200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55" name="Text 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07513" y="6300459"/>
                  <a:ext cx="268058" cy="457200"/>
                </a:xfrm>
                <a:prstGeom prst="rect">
                  <a:avLst/>
                </a:prstGeom>
                <a:blipFill rotWithShape="1">
                  <a:blip r:embed="rId45"/>
                  <a:stretch>
                    <a:fillRect/>
                  </a:stretch>
                </a:blip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1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3962400" y="6284287"/>
                  <a:ext cx="268058" cy="457200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61" name="Text 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962400" y="6284287"/>
                  <a:ext cx="268058" cy="457200"/>
                </a:xfrm>
                <a:prstGeom prst="rect">
                  <a:avLst/>
                </a:prstGeom>
                <a:blipFill rotWithShape="1">
                  <a:blip r:embed="rId46"/>
                  <a:stretch>
                    <a:fillRect/>
                  </a:stretch>
                </a:blip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3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4439021" y="6276240"/>
                  <a:ext cx="268058" cy="457200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63" name="Text 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39021" y="6276240"/>
                  <a:ext cx="268058" cy="457200"/>
                </a:xfrm>
                <a:prstGeom prst="rect">
                  <a:avLst/>
                </a:prstGeom>
                <a:blipFill rotWithShape="1">
                  <a:blip r:embed="rId47"/>
                  <a:stretch>
                    <a:fillRect/>
                  </a:stretch>
                </a:blip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5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4905176" y="6276240"/>
                  <a:ext cx="268058" cy="457200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65" name="Text 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905176" y="6276240"/>
                  <a:ext cx="268058" cy="457200"/>
                </a:xfrm>
                <a:prstGeom prst="rect">
                  <a:avLst/>
                </a:prstGeom>
                <a:blipFill rotWithShape="1">
                  <a:blip r:embed="rId48"/>
                  <a:stretch>
                    <a:fillRect/>
                  </a:stretch>
                </a:blip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7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5324240" y="6268193"/>
                  <a:ext cx="268058" cy="457200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67" name="Text 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324240" y="6268193"/>
                  <a:ext cx="268058" cy="457200"/>
                </a:xfrm>
                <a:prstGeom prst="rect">
                  <a:avLst/>
                </a:prstGeom>
                <a:blipFill rotWithShape="1">
                  <a:blip r:embed="rId49"/>
                  <a:stretch>
                    <a:fillRect/>
                  </a:stretch>
                </a:blip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9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5790395" y="6268193"/>
                  <a:ext cx="268058" cy="457200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69" name="Text 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790395" y="6268193"/>
                  <a:ext cx="268058" cy="457200"/>
                </a:xfrm>
                <a:prstGeom prst="rect">
                  <a:avLst/>
                </a:prstGeom>
                <a:blipFill rotWithShape="1">
                  <a:blip r:embed="rId50"/>
                  <a:stretch>
                    <a:fillRect/>
                  </a:stretch>
                </a:blip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1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6267016" y="6260146"/>
                  <a:ext cx="268058" cy="457200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71" name="Text 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267016" y="6260146"/>
                  <a:ext cx="268058" cy="457200"/>
                </a:xfrm>
                <a:prstGeom prst="rect">
                  <a:avLst/>
                </a:prstGeom>
                <a:blipFill rotWithShape="1">
                  <a:blip r:embed="rId51"/>
                  <a:stretch>
                    <a:fillRect/>
                  </a:stretch>
                </a:blip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3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6733171" y="6260146"/>
                  <a:ext cx="268058" cy="457200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73" name="Text 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733171" y="6260146"/>
                  <a:ext cx="268058" cy="457200"/>
                </a:xfrm>
                <a:prstGeom prst="rect">
                  <a:avLst/>
                </a:prstGeom>
                <a:blipFill rotWithShape="1">
                  <a:blip r:embed="rId52"/>
                  <a:stretch>
                    <a:fillRect/>
                  </a:stretch>
                </a:blip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4" name="Rectangle 383"/>
            <p:cNvSpPr/>
            <p:nvPr/>
          </p:nvSpPr>
          <p:spPr>
            <a:xfrm>
              <a:off x="3276600" y="6005915"/>
              <a:ext cx="574196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/>
                <a:t>…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91" name="TextBox 390"/>
              <p:cNvSpPr txBox="1"/>
              <p:nvPr/>
            </p:nvSpPr>
            <p:spPr>
              <a:xfrm>
                <a:off x="9403034" y="2362200"/>
                <a:ext cx="67813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/>
                        </a:rPr>
                        <m:t>5</m:t>
                      </m:r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91" name="TextBox 3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3034" y="2362200"/>
                <a:ext cx="678134" cy="523220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2" name="TextBox 391"/>
              <p:cNvSpPr txBox="1"/>
              <p:nvPr/>
            </p:nvSpPr>
            <p:spPr>
              <a:xfrm>
                <a:off x="9393514" y="3210441"/>
                <a:ext cx="1137427" cy="8974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4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/>
                        </a:rPr>
                        <m:t>⋅5</m:t>
                      </m:r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92" name="TextBox 3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3514" y="3210441"/>
                <a:ext cx="1137427" cy="897425"/>
              </a:xfrm>
              <a:prstGeom prst="rect">
                <a:avLst/>
              </a:prstGeom>
              <a:blipFill>
                <a:blip r:embed="rId54"/>
                <a:stretch>
                  <a:fillRect b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3" name="TextBox 392"/>
              <p:cNvSpPr txBox="1"/>
              <p:nvPr/>
            </p:nvSpPr>
            <p:spPr>
              <a:xfrm>
                <a:off x="9393513" y="4585772"/>
                <a:ext cx="1336200" cy="898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16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4</m:t>
                          </m:r>
                        </m:den>
                      </m:f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/>
                        </a:rPr>
                        <m:t>⋅5</m:t>
                      </m:r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93" name="TextBox 3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3513" y="4585772"/>
                <a:ext cx="1336200" cy="898964"/>
              </a:xfrm>
              <a:prstGeom prst="rect">
                <a:avLst/>
              </a:prstGeom>
              <a:blipFill>
                <a:blip r:embed="rId55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4" name="TextBox 393"/>
              <p:cNvSpPr txBox="1"/>
              <p:nvPr/>
            </p:nvSpPr>
            <p:spPr>
              <a:xfrm>
                <a:off x="8763000" y="6087625"/>
                <a:ext cx="1911934" cy="5423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2</m:t>
                          </m:r>
                        </m:e>
                        <m:sup>
                          <m:func>
                            <m:func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e>
                          </m:func>
                        </m:sup>
                      </m:sSup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/>
                        </a:rPr>
                        <m:t>⋅5</m:t>
                      </m:r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94" name="TextBox 3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0" y="6087625"/>
                <a:ext cx="1911934" cy="542393"/>
              </a:xfrm>
              <a:prstGeom prst="rect">
                <a:avLst/>
              </a:prstGeom>
              <a:blipFill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5" name="Rectangle 394"/>
          <p:cNvSpPr/>
          <p:nvPr/>
        </p:nvSpPr>
        <p:spPr>
          <a:xfrm rot="16200000">
            <a:off x="9692761" y="5487959"/>
            <a:ext cx="5389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6" name="TextBox 395"/>
              <p:cNvSpPr txBox="1"/>
              <p:nvPr/>
            </p:nvSpPr>
            <p:spPr>
              <a:xfrm>
                <a:off x="6629401" y="1143001"/>
                <a:ext cx="3070649" cy="1324465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/>
                        </a:rPr>
                        <m:t>=5</m:t>
                      </m:r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/>
                        </a:rPr>
                        <m:t>𝑛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=0</m:t>
                          </m:r>
                        </m:sub>
                        <m:sup>
                          <m:func>
                            <m:func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e>
                          </m:func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96" name="TextBox 3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1" y="1143001"/>
                <a:ext cx="3070649" cy="1324465"/>
              </a:xfrm>
              <a:prstGeom prst="rect">
                <a:avLst/>
              </a:prstGeom>
              <a:blipFill>
                <a:blip r:embed="rId57"/>
                <a:stretch>
                  <a:fillRect t="-96226" r="-6557" b="-152830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0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1" grpId="0"/>
      <p:bldP spid="162" grpId="0"/>
      <p:bldP spid="194" grpId="0"/>
      <p:bldP spid="224" grpId="0"/>
      <p:bldP spid="226" grpId="0"/>
      <p:bldP spid="228" grpId="0"/>
      <p:bldP spid="233" grpId="0"/>
      <p:bldP spid="235" grpId="0"/>
      <p:bldP spid="237" grpId="0"/>
      <p:bldP spid="239" grpId="0"/>
      <p:bldP spid="249" grpId="0"/>
      <p:bldP spid="251" grpId="0"/>
      <p:bldP spid="253" grpId="0"/>
      <p:bldP spid="255" grpId="0"/>
      <p:bldP spid="340" grpId="0"/>
      <p:bldP spid="342" grpId="0"/>
      <p:bldP spid="344" grpId="0"/>
      <p:bldP spid="352" grpId="0"/>
      <p:bldP spid="354" grpId="0"/>
      <p:bldP spid="356" grpId="0"/>
      <p:bldP spid="362" grpId="0"/>
      <p:bldP spid="364" grpId="0"/>
      <p:bldP spid="366" grpId="0"/>
      <p:bldP spid="368" grpId="0"/>
      <p:bldP spid="370" grpId="0"/>
      <p:bldP spid="372" grpId="0"/>
      <p:bldP spid="374" grpId="0"/>
      <p:bldP spid="391" grpId="0"/>
      <p:bldP spid="392" grpId="0"/>
      <p:bldP spid="393" grpId="0"/>
      <p:bldP spid="394" grpId="0"/>
      <p:bldP spid="395" grpId="0"/>
      <p:bldP spid="39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 and Conquer 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/>
              <p:cNvSpPr txBox="1"/>
              <p:nvPr/>
            </p:nvSpPr>
            <p:spPr>
              <a:xfrm>
                <a:off x="2590801" y="1600201"/>
                <a:ext cx="3349315" cy="8274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=4</m:t>
                      </m:r>
                      <m:r>
                        <a:rPr lang="en-US" sz="2800" i="1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800" i="1">
                          <a:latin typeface="Cambria Math"/>
                        </a:rPr>
                        <m:t>+5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1" y="1600201"/>
                <a:ext cx="3349315" cy="827471"/>
              </a:xfrm>
              <a:prstGeom prst="rect">
                <a:avLst/>
              </a:prstGeom>
              <a:blipFill>
                <a:blip r:embed="rId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631092" y="1219201"/>
            <a:ext cx="49049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3. Use </a:t>
            </a:r>
            <a:r>
              <a:rPr lang="en-US" sz="2400" dirty="0">
                <a:solidFill>
                  <a:srgbClr val="FF33CC"/>
                </a:solidFill>
              </a:rPr>
              <a:t>asymptotic</a:t>
            </a:r>
            <a:r>
              <a:rPr lang="en-US" sz="2400" dirty="0"/>
              <a:t> notation to simplify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6" name="TextBox 395"/>
              <p:cNvSpPr txBox="1"/>
              <p:nvPr/>
            </p:nvSpPr>
            <p:spPr>
              <a:xfrm>
                <a:off x="2582407" y="2427672"/>
                <a:ext cx="3070649" cy="1324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/>
                        </a:rPr>
                        <m:t>=5</m:t>
                      </m:r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/>
                        </a:rPr>
                        <m:t>𝑛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=0</m:t>
                          </m:r>
                        </m:sub>
                        <m:sup>
                          <m:func>
                            <m:func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e>
                          </m:func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96" name="TextBox 3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407" y="2427672"/>
                <a:ext cx="3070649" cy="1324465"/>
              </a:xfrm>
              <a:prstGeom prst="rect">
                <a:avLst/>
              </a:prstGeom>
              <a:blipFill>
                <a:blip r:embed="rId3"/>
                <a:stretch>
                  <a:fillRect t="-98095" r="-7407" b="-1552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TextBox 132"/>
              <p:cNvSpPr txBox="1"/>
              <p:nvPr/>
            </p:nvSpPr>
            <p:spPr>
              <a:xfrm>
                <a:off x="2582406" y="3922872"/>
                <a:ext cx="3879588" cy="9745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/>
                        </a:rPr>
                        <m:t>=5</m:t>
                      </m:r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/>
                        </a:rPr>
                        <m:t>𝑛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2</m:t>
                              </m:r>
                            </m:e>
                            <m:sup>
                              <m:func>
                                <m:funcPr>
                                  <m:ctrlP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70C0"/>
                                          </a:solidFill>
                                          <a:latin typeface="Cambria Math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0070C0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func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−1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2−1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33" name="TextBox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406" y="3922872"/>
                <a:ext cx="3879588" cy="974562"/>
              </a:xfrm>
              <a:prstGeom prst="rect">
                <a:avLst/>
              </a:prstGeom>
              <a:blipFill>
                <a:blip r:embed="rId4"/>
                <a:stretch>
                  <a:fillRect b="-51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TextBox 133"/>
              <p:cNvSpPr txBox="1"/>
              <p:nvPr/>
            </p:nvSpPr>
            <p:spPr>
              <a:xfrm>
                <a:off x="2582406" y="5121438"/>
                <a:ext cx="3213316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/>
                        </a:rPr>
                        <m:t>=5</m:t>
                      </m:r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/>
                        </a:rPr>
                        <m:t>(2</m:t>
                      </m:r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/>
                        </a:rPr>
                        <m:t>−1)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406" y="5121438"/>
                <a:ext cx="3213316" cy="523220"/>
              </a:xfrm>
              <a:prstGeom prst="rect">
                <a:avLst/>
              </a:prstGeom>
              <a:blipFill>
                <a:blip r:embed="rId5"/>
                <a:stretch>
                  <a:fillRect r="-394" b="-190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5" name="TextBox 134"/>
              <p:cNvSpPr txBox="1"/>
              <p:nvPr/>
            </p:nvSpPr>
            <p:spPr>
              <a:xfrm>
                <a:off x="5715001" y="5121438"/>
                <a:ext cx="154619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0070C0"/>
                          </a:solidFill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70C0"/>
                          </a:solidFill>
                          <a:latin typeface="Cambria Math"/>
                        </a:rPr>
                        <m:t>Θ</m:t>
                      </m:r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1" y="5121438"/>
                <a:ext cx="1546193" cy="523220"/>
              </a:xfrm>
              <a:prstGeom prst="rect">
                <a:avLst/>
              </a:prstGeom>
              <a:blipFill>
                <a:blip r:embed="rId6"/>
                <a:stretch>
                  <a:fillRect r="-1626" b="-190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64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" grpId="0"/>
      <p:bldP spid="133" grpId="0"/>
      <p:bldP spid="134" grpId="0"/>
      <p:bldP spid="13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Karatsuba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939357" y="2438401"/>
            <a:ext cx="2819400" cy="1538881"/>
            <a:chOff x="1415357" y="2438400"/>
            <a:chExt cx="2819400" cy="1538881"/>
          </a:xfrm>
        </p:grpSpPr>
        <p:grpSp>
          <p:nvGrpSpPr>
            <p:cNvPr id="4" name="Group 3"/>
            <p:cNvGrpSpPr/>
            <p:nvPr/>
          </p:nvGrpSpPr>
          <p:grpSpPr>
            <a:xfrm>
              <a:off x="1415357" y="2438400"/>
              <a:ext cx="2819400" cy="1538881"/>
              <a:chOff x="1752600" y="2438400"/>
              <a:chExt cx="2819400" cy="153888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2514600" y="2438400"/>
                    <a:ext cx="1938351" cy="7694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400" i="1" dirty="0">
                              <a:latin typeface="Cambria Math"/>
                            </a:rPr>
                            <m:t>4 1 0 2</m:t>
                          </m:r>
                        </m:oMath>
                      </m:oMathPara>
                    </a14:m>
                    <a:endParaRPr lang="en-US" sz="4400" dirty="0"/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14600" y="2438400"/>
                    <a:ext cx="1938351" cy="769441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1986827" y="3207840"/>
                    <a:ext cx="2459328" cy="7694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400" i="1" dirty="0" smtClean="0">
                              <a:latin typeface="Cambria Math"/>
                            </a:rPr>
                            <m:t>×</m:t>
                          </m:r>
                          <m:r>
                            <a:rPr lang="en-US" sz="44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400" i="1" dirty="0">
                              <a:latin typeface="Cambria Math"/>
                            </a:rPr>
                            <m:t>1 8 1 9</m:t>
                          </m:r>
                        </m:oMath>
                      </m:oMathPara>
                    </a14:m>
                    <a:endParaRPr lang="en-US" sz="4400" dirty="0"/>
                  </a:p>
                </p:txBody>
              </p:sp>
            </mc:Choice>
            <mc:Fallback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86827" y="3207840"/>
                    <a:ext cx="2459328" cy="76944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1639" r="-513" b="-2623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" name="Straight Connector 6"/>
              <p:cNvCxnSpPr/>
              <p:nvPr/>
            </p:nvCxnSpPr>
            <p:spPr>
              <a:xfrm>
                <a:off x="1752600" y="3977281"/>
                <a:ext cx="281940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Rounded Rectangle 7"/>
            <p:cNvSpPr/>
            <p:nvPr/>
          </p:nvSpPr>
          <p:spPr>
            <a:xfrm>
              <a:off x="2286000" y="2514600"/>
              <a:ext cx="860532" cy="540840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167553" y="2514600"/>
              <a:ext cx="860532" cy="540840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b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286000" y="3269160"/>
              <a:ext cx="860532" cy="540840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c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167553" y="3269160"/>
              <a:ext cx="860532" cy="540840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chemeClr val="tx1"/>
                  </a:solidFill>
                </a:rPr>
                <a:t>d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5" name="Rounded Rectangle 34"/>
          <p:cNvSpPr/>
          <p:nvPr/>
        </p:nvSpPr>
        <p:spPr>
          <a:xfrm>
            <a:off x="7352649" y="2476501"/>
            <a:ext cx="860532" cy="540840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8664468" y="2476500"/>
            <a:ext cx="860532" cy="540840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221608" y="2362201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5638801" y="2133601"/>
                <a:ext cx="1814535" cy="1019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latin typeface="Cambria Math"/>
                            </a:rPr>
                            <m:t>10</m:t>
                          </m:r>
                        </m:e>
                        <m:sup>
                          <m:f>
                            <m:f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400" i="1">
                                  <a:latin typeface="Cambria Math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4400" i="1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1" y="2133601"/>
                <a:ext cx="1814535" cy="1019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ounded Rectangle 38"/>
          <p:cNvSpPr/>
          <p:nvPr/>
        </p:nvSpPr>
        <p:spPr>
          <a:xfrm>
            <a:off x="7352649" y="3314701"/>
            <a:ext cx="860532" cy="540840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8664468" y="3314700"/>
            <a:ext cx="860532" cy="540840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221608" y="3200401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5638800" y="2942570"/>
                <a:ext cx="1814536" cy="1019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latin typeface="Cambria Math"/>
                            </a:rPr>
                            <m:t>10</m:t>
                          </m:r>
                        </m:e>
                        <m:sup>
                          <m:f>
                            <m:f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400" i="1">
                                  <a:latin typeface="Cambria Math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4400" i="1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2942570"/>
                <a:ext cx="1814536" cy="1019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4402968" y="6019801"/>
            <a:ext cx="28360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(                  )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4702068" y="4343399"/>
            <a:ext cx="860532" cy="540840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6013887" y="4343398"/>
            <a:ext cx="860532" cy="540840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c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/>
              <p:cNvSpPr txBox="1"/>
              <p:nvPr/>
            </p:nvSpPr>
            <p:spPr>
              <a:xfrm>
                <a:off x="5456940" y="4229099"/>
                <a:ext cx="715260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940" y="4229099"/>
                <a:ext cx="715260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/>
              <p:cNvSpPr txBox="1"/>
              <p:nvPr/>
            </p:nvSpPr>
            <p:spPr>
              <a:xfrm>
                <a:off x="3429000" y="4229098"/>
                <a:ext cx="123623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sz="4400" i="1">
                              <a:latin typeface="Cambria Math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4229098"/>
                <a:ext cx="1236236" cy="769441"/>
              </a:xfrm>
              <a:prstGeom prst="rect">
                <a:avLst/>
              </a:prstGeom>
              <a:blipFill>
                <a:blip r:embed="rId7"/>
                <a:stretch>
                  <a:fillRect l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ounded Rectangle 48"/>
          <p:cNvSpPr/>
          <p:nvPr/>
        </p:nvSpPr>
        <p:spPr>
          <a:xfrm>
            <a:off x="4702068" y="5267870"/>
            <a:ext cx="860532" cy="540840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6013887" y="5267869"/>
            <a:ext cx="860532" cy="540840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/>
              <p:cNvSpPr txBox="1"/>
              <p:nvPr/>
            </p:nvSpPr>
            <p:spPr>
              <a:xfrm>
                <a:off x="3411964" y="4876801"/>
                <a:ext cx="1236236" cy="1019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latin typeface="Cambria Math"/>
                            </a:rPr>
                            <m:t>10</m:t>
                          </m:r>
                        </m:e>
                        <m:sup>
                          <m:f>
                            <m:f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400" i="1">
                                  <a:latin typeface="Cambria Math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4400" i="1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964" y="4876801"/>
                <a:ext cx="1236236" cy="1019831"/>
              </a:xfrm>
              <a:prstGeom prst="rect">
                <a:avLst/>
              </a:prstGeom>
              <a:blipFill>
                <a:blip r:embed="rId8"/>
                <a:stretch>
                  <a:fillRect l="-3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/>
              <p:cNvSpPr txBox="1"/>
              <p:nvPr/>
            </p:nvSpPr>
            <p:spPr>
              <a:xfrm>
                <a:off x="5456940" y="5153569"/>
                <a:ext cx="715260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940" y="5153569"/>
                <a:ext cx="715260" cy="76944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/>
          <p:cNvSpPr txBox="1"/>
          <p:nvPr/>
        </p:nvSpPr>
        <p:spPr>
          <a:xfrm>
            <a:off x="4402968" y="4191001"/>
            <a:ext cx="28360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(                  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401082" y="5113714"/>
            <a:ext cx="56573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(                                       )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7352649" y="5273185"/>
            <a:ext cx="860532" cy="540840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8664468" y="5273184"/>
            <a:ext cx="860532" cy="540840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c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/>
              <p:cNvSpPr txBox="1"/>
              <p:nvPr/>
            </p:nvSpPr>
            <p:spPr>
              <a:xfrm>
                <a:off x="8107521" y="5158884"/>
                <a:ext cx="715260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521" y="5158884"/>
                <a:ext cx="715260" cy="76944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/>
          <p:cNvSpPr txBox="1"/>
          <p:nvPr/>
        </p:nvSpPr>
        <p:spPr>
          <a:xfrm>
            <a:off x="6926208" y="5158885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4702068" y="6172199"/>
            <a:ext cx="860532" cy="540840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6013887" y="6172198"/>
            <a:ext cx="860532" cy="540840"/>
          </a:xfrm>
          <a:prstGeom prst="roundRect">
            <a:avLst/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/>
              <p:cNvSpPr txBox="1"/>
              <p:nvPr/>
            </p:nvSpPr>
            <p:spPr>
              <a:xfrm>
                <a:off x="5456940" y="6057899"/>
                <a:ext cx="715260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 dirty="0">
                          <a:latin typeface="Cambria Math"/>
                        </a:rPr>
                        <m:t>×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6940" y="6057899"/>
                <a:ext cx="715260" cy="7694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1581976" y="1290936"/>
            <a:ext cx="59618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400" dirty="0"/>
              <a:t>1. Break into smaller </a:t>
            </a:r>
            <a:r>
              <a:rPr lang="en-US" sz="2400" dirty="0" err="1">
                <a:solidFill>
                  <a:srgbClr val="FF33CC"/>
                </a:solidFill>
              </a:rPr>
              <a:t>subproblems</a:t>
            </a:r>
            <a:endParaRPr lang="en-US" sz="24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7158804" y="4201066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9825804" y="5106487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71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Karatsuba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2133601" y="1143001"/>
                <a:ext cx="7595989" cy="1019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sz="4400" i="1">
                              <a:latin typeface="Cambria Math"/>
                            </a:rPr>
                            <m:t>𝑛</m:t>
                          </m:r>
                        </m:sup>
                      </m:sSup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>
                              <a:latin typeface="Cambria Math"/>
                            </a:rPr>
                            <m:t>𝑎𝑐</m:t>
                          </m:r>
                        </m:e>
                      </m:d>
                      <m:r>
                        <a:rPr lang="en-US" sz="4400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i="1">
                              <a:latin typeface="Cambria Math"/>
                            </a:rPr>
                            <m:t>10</m:t>
                          </m:r>
                        </m:e>
                        <m:sup>
                          <m:f>
                            <m:f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400" i="1">
                                  <a:latin typeface="Cambria Math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4400" i="1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>
                              <a:latin typeface="Cambria Math"/>
                            </a:rPr>
                            <m:t>𝑎𝑑</m:t>
                          </m:r>
                          <m:r>
                            <a:rPr lang="en-US" sz="4400" i="1">
                              <a:latin typeface="Cambria Math"/>
                            </a:rPr>
                            <m:t>+</m:t>
                          </m:r>
                          <m:r>
                            <a:rPr lang="en-US" sz="4400" i="1">
                              <a:latin typeface="Cambria Math"/>
                            </a:rPr>
                            <m:t>𝑏𝑐</m:t>
                          </m:r>
                        </m:e>
                      </m:d>
                      <m:r>
                        <a:rPr lang="en-US" sz="4400" i="1">
                          <a:latin typeface="Cambria Math"/>
                        </a:rPr>
                        <m:t>+</m:t>
                      </m:r>
                      <m:r>
                        <a:rPr lang="en-US" sz="4400" i="1">
                          <a:latin typeface="Cambria Math"/>
                        </a:rPr>
                        <m:t>𝑏𝑑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1" y="1143001"/>
                <a:ext cx="7595989" cy="10198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3371850" y="1589782"/>
            <a:ext cx="762000" cy="457200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782050" y="1589782"/>
            <a:ext cx="762000" cy="457200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76400" y="2206824"/>
            <a:ext cx="312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33CC"/>
                </a:solidFill>
              </a:rPr>
              <a:t>Can’t avoid these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038850" y="1589782"/>
            <a:ext cx="19812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38850" y="2123182"/>
            <a:ext cx="213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This can be simplified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2176819" y="3048001"/>
                <a:ext cx="4440126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>
                              <a:latin typeface="Cambria Math"/>
                            </a:rPr>
                            <m:t>𝑎</m:t>
                          </m:r>
                          <m:r>
                            <a:rPr lang="en-US" sz="4400" i="1">
                              <a:latin typeface="Cambria Math"/>
                            </a:rPr>
                            <m:t>+</m:t>
                          </m:r>
                          <m:r>
                            <a:rPr lang="en-US" sz="4400" i="1">
                              <a:latin typeface="Cambria Math"/>
                            </a:rPr>
                            <m:t>𝑏</m:t>
                          </m:r>
                        </m:e>
                      </m:d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>
                              <a:latin typeface="Cambria Math"/>
                            </a:rPr>
                            <m:t>𝑐</m:t>
                          </m:r>
                          <m:r>
                            <a:rPr lang="en-US" sz="4400" i="1">
                              <a:latin typeface="Cambria Math"/>
                            </a:rPr>
                            <m:t>+</m:t>
                          </m:r>
                          <m:r>
                            <a:rPr lang="en-US" sz="4400" i="1">
                              <a:latin typeface="Cambria Math"/>
                            </a:rPr>
                            <m:t>𝑑</m:t>
                          </m:r>
                        </m:e>
                      </m:d>
                      <m:r>
                        <a:rPr lang="en-US" sz="4400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819" y="3048001"/>
                <a:ext cx="4440126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3950338" y="3817442"/>
                <a:ext cx="4812663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>
                          <a:latin typeface="Cambria Math"/>
                        </a:rPr>
                        <m:t>𝑎𝑐</m:t>
                      </m:r>
                      <m:r>
                        <a:rPr lang="en-US" sz="4400" i="1">
                          <a:latin typeface="Cambria Math"/>
                        </a:rPr>
                        <m:t>+</m:t>
                      </m:r>
                      <m:r>
                        <a:rPr lang="en-US" sz="4400" i="1">
                          <a:latin typeface="Cambria Math"/>
                        </a:rPr>
                        <m:t>𝑎𝑑</m:t>
                      </m:r>
                      <m:r>
                        <a:rPr lang="en-US" sz="4400" i="1">
                          <a:latin typeface="Cambria Math"/>
                        </a:rPr>
                        <m:t>+</m:t>
                      </m:r>
                      <m:r>
                        <a:rPr lang="en-US" sz="4400" i="1">
                          <a:latin typeface="Cambria Math"/>
                        </a:rPr>
                        <m:t>𝑏𝑐</m:t>
                      </m:r>
                      <m:r>
                        <a:rPr lang="en-US" sz="4400" i="1">
                          <a:latin typeface="Cambria Math"/>
                        </a:rPr>
                        <m:t>+</m:t>
                      </m:r>
                      <m:r>
                        <a:rPr lang="en-US" sz="4400" i="1">
                          <a:latin typeface="Cambria Math"/>
                        </a:rPr>
                        <m:t>𝑏𝑑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0338" y="3817442"/>
                <a:ext cx="4812663" cy="7694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4038600" y="3973561"/>
            <a:ext cx="762000" cy="457200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924800" y="3973561"/>
            <a:ext cx="762000" cy="457200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1593338" y="5326560"/>
                <a:ext cx="9096593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>
                          <a:latin typeface="Cambria Math"/>
                        </a:rPr>
                        <m:t>𝑎𝑑</m:t>
                      </m:r>
                      <m:r>
                        <a:rPr lang="en-US" sz="4400" i="1">
                          <a:latin typeface="Cambria Math"/>
                        </a:rPr>
                        <m:t>+</m:t>
                      </m:r>
                      <m:r>
                        <a:rPr lang="en-US" sz="4400" i="1">
                          <a:latin typeface="Cambria Math"/>
                        </a:rPr>
                        <m:t>𝑏𝑐</m:t>
                      </m:r>
                      <m:r>
                        <a:rPr lang="en-US" sz="44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>
                              <a:latin typeface="Cambria Math"/>
                            </a:rPr>
                            <m:t>𝑎</m:t>
                          </m:r>
                          <m:r>
                            <a:rPr lang="en-US" sz="4400" i="1">
                              <a:latin typeface="Cambria Math"/>
                            </a:rPr>
                            <m:t>+</m:t>
                          </m:r>
                          <m:r>
                            <a:rPr lang="en-US" sz="4400" i="1">
                              <a:latin typeface="Cambria Math"/>
                            </a:rPr>
                            <m:t>𝑏</m:t>
                          </m:r>
                        </m:e>
                      </m:d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>
                              <a:latin typeface="Cambria Math"/>
                            </a:rPr>
                            <m:t>𝑐</m:t>
                          </m:r>
                          <m:r>
                            <a:rPr lang="en-US" sz="4400" i="1">
                              <a:latin typeface="Cambria Math"/>
                            </a:rPr>
                            <m:t>+</m:t>
                          </m:r>
                          <m:r>
                            <a:rPr lang="en-US" sz="4400" i="1">
                              <a:latin typeface="Cambria Math"/>
                            </a:rPr>
                            <m:t>𝑑</m:t>
                          </m:r>
                        </m:e>
                      </m:d>
                      <m:r>
                        <a:rPr lang="en-US" sz="4400" i="1">
                          <a:latin typeface="Cambria Math"/>
                        </a:rPr>
                        <m:t>−</m:t>
                      </m:r>
                      <m:r>
                        <a:rPr lang="en-US" sz="4400" i="1">
                          <a:latin typeface="Cambria Math"/>
                        </a:rPr>
                        <m:t>𝑎𝑐</m:t>
                      </m:r>
                      <m:r>
                        <a:rPr lang="en-US" sz="4400" i="1">
                          <a:latin typeface="Cambria Math"/>
                        </a:rPr>
                        <m:t>−</m:t>
                      </m:r>
                      <m:r>
                        <a:rPr lang="en-US" sz="4400" i="1">
                          <a:latin typeface="Cambria Math"/>
                        </a:rPr>
                        <m:t>𝑏𝑑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338" y="5326560"/>
                <a:ext cx="9096593" cy="7694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1752600" y="5482679"/>
            <a:ext cx="19812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829800" y="5474790"/>
            <a:ext cx="762000" cy="457200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534400" y="5486400"/>
            <a:ext cx="762000" cy="457200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343400" y="5326560"/>
            <a:ext cx="6324600" cy="76944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15000" y="6096001"/>
            <a:ext cx="358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One multiplication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600200" y="5856982"/>
            <a:ext cx="281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Two multiplications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2101157" y="133350"/>
            <a:ext cx="1884258" cy="986524"/>
            <a:chOff x="1415357" y="2514600"/>
            <a:chExt cx="2819400" cy="1476133"/>
          </a:xfrm>
        </p:grpSpPr>
        <p:sp>
          <p:nvSpPr>
            <p:cNvPr id="29" name="Rounded Rectangle 28"/>
            <p:cNvSpPr/>
            <p:nvPr/>
          </p:nvSpPr>
          <p:spPr>
            <a:xfrm>
              <a:off x="2286000" y="2514600"/>
              <a:ext cx="860532" cy="540840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1415357" y="3207840"/>
              <a:ext cx="2819400" cy="782893"/>
              <a:chOff x="1752600" y="3207840"/>
              <a:chExt cx="2819400" cy="78289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/>
                  <p:cNvSpPr txBox="1"/>
                  <p:nvPr/>
                </p:nvSpPr>
                <p:spPr>
                  <a:xfrm>
                    <a:off x="1986830" y="3207840"/>
                    <a:ext cx="782411" cy="78289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dirty="0">
                              <a:latin typeface="Cambria Math"/>
                            </a:rPr>
                            <m:t>×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34" name="TextBox 3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86830" y="3207840"/>
                    <a:ext cx="782411" cy="782893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5" name="Straight Connector 34"/>
              <p:cNvCxnSpPr/>
              <p:nvPr/>
            </p:nvCxnSpPr>
            <p:spPr>
              <a:xfrm>
                <a:off x="1752600" y="3977281"/>
                <a:ext cx="281940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Rounded Rectangle 30"/>
            <p:cNvSpPr/>
            <p:nvPr/>
          </p:nvSpPr>
          <p:spPr>
            <a:xfrm>
              <a:off x="3167553" y="2514600"/>
              <a:ext cx="860532" cy="540840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2286000" y="3269160"/>
              <a:ext cx="860532" cy="540840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3167553" y="3269160"/>
              <a:ext cx="860532" cy="540840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24</a:t>
            </a:fld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366068" y="3973561"/>
            <a:ext cx="19812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4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  <p:bldP spid="14" grpId="0" animBg="1"/>
      <p:bldP spid="15" grpId="0"/>
      <p:bldP spid="16" grpId="0"/>
      <p:bldP spid="4" grpId="0"/>
      <p:bldP spid="19" grpId="0" animBg="1"/>
      <p:bldP spid="20" grpId="0" animBg="1"/>
      <p:bldP spid="21" grpId="0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3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Karatsuba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2133600" y="1876615"/>
                <a:ext cx="7608878" cy="7167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sz="2800" i="1">
                              <a:latin typeface="Cambria Math"/>
                            </a:rPr>
                            <m:t>𝑛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𝑎𝑐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/>
                            </a:rPr>
                            <m:t>10</m:t>
                          </m:r>
                        </m:e>
                        <m:sup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𝑎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𝑏</m:t>
                              </m:r>
                            </m:e>
                          </m:d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𝑐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𝑑</m:t>
                              </m:r>
                            </m:e>
                          </m:d>
                          <m:r>
                            <a:rPr lang="en-US" sz="2800" i="1">
                              <a:latin typeface="Cambria Math"/>
                            </a:rPr>
                            <m:t>−</m:t>
                          </m:r>
                          <m:r>
                            <a:rPr lang="en-US" sz="2800" i="1">
                              <a:latin typeface="Cambria Math"/>
                            </a:rPr>
                            <m:t>𝑎𝑐</m:t>
                          </m:r>
                          <m:r>
                            <a:rPr lang="en-US" sz="2800" i="1">
                              <a:latin typeface="Cambria Math"/>
                            </a:rPr>
                            <m:t>−</m:t>
                          </m:r>
                          <m:r>
                            <a:rPr lang="en-US" sz="2800" i="1">
                              <a:latin typeface="Cambria Math"/>
                            </a:rPr>
                            <m:t>𝑏𝑑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+</m:t>
                      </m:r>
                      <m:r>
                        <a:rPr lang="en-US" sz="2800" i="1">
                          <a:latin typeface="Cambria Math"/>
                        </a:rPr>
                        <m:t>𝑏𝑑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1876615"/>
                <a:ext cx="7608878" cy="7167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2895600" y="2071001"/>
            <a:ext cx="647700" cy="457200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724400" y="1966416"/>
            <a:ext cx="2286000" cy="624385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9105166" y="2027157"/>
            <a:ext cx="496034" cy="457200"/>
          </a:xfrm>
          <a:prstGeom prst="rect">
            <a:avLst/>
          </a:prstGeom>
          <a:noFill/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981200" y="2943415"/>
            <a:ext cx="312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33CC"/>
                </a:solidFill>
              </a:rPr>
              <a:t>Recursively solve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/>
              <p:cNvSpPr txBox="1"/>
              <p:nvPr/>
            </p:nvSpPr>
            <p:spPr>
              <a:xfrm>
                <a:off x="3222574" y="3553014"/>
                <a:ext cx="5159426" cy="1247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i="1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4400" i="1">
                          <a:latin typeface="Cambria Math"/>
                        </a:rPr>
                        <m:t>=3</m:t>
                      </m:r>
                      <m:r>
                        <a:rPr lang="en-US" sz="4400" i="1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4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400" i="1">
                                  <a:latin typeface="Cambria Math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4400" i="1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4400" i="1">
                          <a:latin typeface="Cambria Math"/>
                        </a:rPr>
                        <m:t>+8</m:t>
                      </m:r>
                      <m:r>
                        <a:rPr lang="en-US" sz="44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574" y="3553014"/>
                <a:ext cx="5159426" cy="1247586"/>
              </a:xfrm>
              <a:prstGeom prst="rect">
                <a:avLst/>
              </a:prstGeom>
              <a:blipFill>
                <a:blip r:embed="rId3"/>
                <a:stretch>
                  <a:fillRect b="-10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1524000" y="1230284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2. Use </a:t>
            </a:r>
            <a:r>
              <a:rPr lang="en-US" sz="2400" dirty="0">
                <a:solidFill>
                  <a:srgbClr val="FF33CC"/>
                </a:solidFill>
              </a:rPr>
              <a:t>recurrence</a:t>
            </a:r>
            <a:r>
              <a:rPr lang="en-US" sz="2400" dirty="0"/>
              <a:t> relation to express recursive running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24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3" grpId="0" animBg="1"/>
      <p:bldP spid="62" grpId="0" animBg="1"/>
      <p:bldP spid="64" grpId="0"/>
      <p:bldP spid="6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Karatsuba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b="1" dirty="0">
                    <a:solidFill>
                      <a:srgbClr val="0070C0"/>
                    </a:solidFill>
                  </a:rPr>
                  <a:t>Divide</a:t>
                </a:r>
                <a:r>
                  <a:rPr lang="en-US" b="1" dirty="0"/>
                  <a:t>: </a:t>
                </a:r>
              </a:p>
              <a:p>
                <a:pPr lvl="1"/>
                <a:r>
                  <a:rPr lang="en-US" dirty="0"/>
                  <a:t>Break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/>
                  <a:t>-digit numbers into four numbers  of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digits each (call them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𝑎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𝑏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𝑐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𝑑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b="1" dirty="0">
                    <a:solidFill>
                      <a:srgbClr val="0070C0"/>
                    </a:solidFill>
                  </a:rPr>
                  <a:t>Conquer</a:t>
                </a:r>
                <a:r>
                  <a:rPr lang="en-US" b="1" dirty="0"/>
                  <a:t>: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&gt;1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2"/>
                <a:r>
                  <a:rPr lang="en-US" dirty="0">
                    <a:solidFill>
                      <a:srgbClr val="FF33CC"/>
                    </a:solidFill>
                  </a:rPr>
                  <a:t>Recursively </a:t>
                </a:r>
                <a:r>
                  <a:rPr lang="en-US" dirty="0"/>
                  <a:t>compute</a:t>
                </a:r>
                <a:r>
                  <a:rPr lang="en-US" dirty="0">
                    <a:solidFill>
                      <a:srgbClr val="FF33CC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𝑎𝑐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𝑏𝑑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𝑎</m:t>
                        </m:r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𝑏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𝑐</m:t>
                        </m:r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𝑑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𝑛</m:t>
                    </m:r>
                    <m:r>
                      <a:rPr lang="en-US" b="0" i="1" dirty="0" smtClean="0">
                        <a:latin typeface="Cambria Math"/>
                      </a:rPr>
                      <m:t>=1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2"/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𝑎𝑐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𝑏𝑑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𝑎</m:t>
                        </m:r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𝑏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𝑐</m:t>
                        </m:r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r>
                          <a:rPr lang="en-US" i="1">
                            <a:latin typeface="Cambria Math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/>
                  <a:t> directly (</a:t>
                </a:r>
                <a:r>
                  <a:rPr lang="en-US" dirty="0">
                    <a:solidFill>
                      <a:srgbClr val="FF33CC"/>
                    </a:solidFill>
                  </a:rPr>
                  <a:t>base case</a:t>
                </a:r>
                <a:r>
                  <a:rPr lang="en-US" dirty="0"/>
                  <a:t>)</a:t>
                </a:r>
              </a:p>
              <a:p>
                <a:r>
                  <a:rPr lang="en-US" b="1" dirty="0">
                    <a:solidFill>
                      <a:srgbClr val="0070C0"/>
                    </a:solidFill>
                  </a:rPr>
                  <a:t>Combine</a:t>
                </a:r>
                <a:r>
                  <a:rPr lang="en-US" b="1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𝑎𝑐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10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𝑎</m:t>
                            </m:r>
                            <m:r>
                              <a:rPr lang="en-US" i="1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𝑏</m:t>
                            </m:r>
                          </m:e>
                        </m:d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𝑐</m:t>
                            </m:r>
                            <m:r>
                              <a:rPr lang="en-US" i="1">
                                <a:latin typeface="Cambria Math"/>
                              </a:rPr>
                              <m:t>+</m:t>
                            </m:r>
                            <m:r>
                              <a:rPr lang="en-US" i="1">
                                <a:latin typeface="Cambria Math"/>
                              </a:rPr>
                              <m:t>𝑑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𝑎𝑐</m:t>
                        </m:r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b="0" i="1" smtClean="0">
                            <a:latin typeface="Cambria Math"/>
                          </a:rPr>
                          <m:t>𝑏𝑑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𝑏𝑑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73" t="-5602" r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5047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Karatsuba Algorithm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752600" y="133350"/>
            <a:ext cx="1884258" cy="986524"/>
            <a:chOff x="1415357" y="2514600"/>
            <a:chExt cx="2819400" cy="1476133"/>
          </a:xfrm>
        </p:grpSpPr>
        <p:sp>
          <p:nvSpPr>
            <p:cNvPr id="30" name="Rounded Rectangle 29"/>
            <p:cNvSpPr/>
            <p:nvPr/>
          </p:nvSpPr>
          <p:spPr>
            <a:xfrm>
              <a:off x="2286000" y="2514600"/>
              <a:ext cx="860532" cy="540840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a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1415357" y="3207840"/>
              <a:ext cx="2819400" cy="782893"/>
              <a:chOff x="1752600" y="3207840"/>
              <a:chExt cx="2819400" cy="78289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1986830" y="3207840"/>
                    <a:ext cx="782411" cy="78289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i="1" dirty="0">
                              <a:latin typeface="Cambria Math"/>
                            </a:rPr>
                            <m:t>×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35" name="TextBox 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86830" y="3207840"/>
                    <a:ext cx="782411" cy="782893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6" name="Straight Connector 35"/>
              <p:cNvCxnSpPr/>
              <p:nvPr/>
            </p:nvCxnSpPr>
            <p:spPr>
              <a:xfrm>
                <a:off x="1752600" y="3977281"/>
                <a:ext cx="2819400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Rounded Rectangle 30"/>
            <p:cNvSpPr/>
            <p:nvPr/>
          </p:nvSpPr>
          <p:spPr>
            <a:xfrm>
              <a:off x="3167553" y="2514600"/>
              <a:ext cx="860532" cy="540840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2286000" y="3269160"/>
              <a:ext cx="860532" cy="540840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3167553" y="3269160"/>
              <a:ext cx="860532" cy="540840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818244" y="1595497"/>
                <a:ext cx="8049961" cy="2221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sz="3200" dirty="0"/>
                  <a:t>Recursively compute: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/>
                      </a:rPr>
                      <m:t>𝑎𝑐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/>
                      </a:rPr>
                      <m:t>𝑏𝑑</m:t>
                    </m:r>
                  </m:oMath>
                </a14:m>
                <a:r>
                  <a:rPr lang="en-US" sz="3200" dirty="0"/>
                  <a:t>,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/>
                      </a:rPr>
                      <m:t>(</m:t>
                    </m:r>
                    <m:r>
                      <a:rPr lang="en-US" sz="3200" i="1">
                        <a:latin typeface="Cambria Math"/>
                      </a:rPr>
                      <m:t>𝑎</m:t>
                    </m:r>
                    <m:r>
                      <a:rPr lang="en-US" sz="3200" i="1">
                        <a:latin typeface="Cambria Math"/>
                      </a:rPr>
                      <m:t>+</m:t>
                    </m:r>
                    <m:r>
                      <a:rPr lang="en-US" sz="3200" i="1">
                        <a:latin typeface="Cambria Math"/>
                      </a:rPr>
                      <m:t>𝑏</m:t>
                    </m:r>
                    <m:r>
                      <a:rPr lang="en-US" sz="3200" i="1">
                        <a:latin typeface="Cambria Math"/>
                      </a:rPr>
                      <m:t>)(</m:t>
                    </m:r>
                    <m:r>
                      <a:rPr lang="en-US" sz="3200" i="1">
                        <a:latin typeface="Cambria Math"/>
                      </a:rPr>
                      <m:t>𝑐</m:t>
                    </m:r>
                    <m:r>
                      <a:rPr lang="en-US" sz="3200" i="1">
                        <a:latin typeface="Cambria Math"/>
                      </a:rPr>
                      <m:t>+</m:t>
                    </m:r>
                    <m:r>
                      <a:rPr lang="en-US" sz="3200" i="1">
                        <a:latin typeface="Cambria Math"/>
                      </a:rPr>
                      <m:t>𝑑</m:t>
                    </m:r>
                    <m:r>
                      <a:rPr lang="en-US" sz="3200" i="1">
                        <a:latin typeface="Cambria Math"/>
                      </a:rPr>
                      <m:t>)</m:t>
                    </m:r>
                  </m:oMath>
                </a14:m>
                <a:endParaRPr lang="en-US" sz="3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/>
                          </a:rPr>
                          <m:t>𝑎𝑑</m:t>
                        </m:r>
                        <m:r>
                          <a:rPr lang="en-US" sz="3200" i="1">
                            <a:latin typeface="Cambria Math"/>
                          </a:rPr>
                          <m:t>+</m:t>
                        </m:r>
                        <m:r>
                          <a:rPr lang="en-US" sz="3200" i="1">
                            <a:latin typeface="Cambria Math"/>
                          </a:rPr>
                          <m:t>𝑏𝑐</m:t>
                        </m:r>
                      </m:e>
                    </m:d>
                    <m:r>
                      <a:rPr lang="en-US" sz="32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/>
                          </a:rPr>
                          <m:t>𝑎</m:t>
                        </m:r>
                        <m:r>
                          <a:rPr lang="en-US" sz="3200" i="1">
                            <a:latin typeface="Cambria Math"/>
                          </a:rPr>
                          <m:t>+</m:t>
                        </m:r>
                        <m:r>
                          <a:rPr lang="en-US" sz="3200" i="1">
                            <a:latin typeface="Cambria Math"/>
                          </a:rPr>
                          <m:t>𝑏</m:t>
                        </m:r>
                      </m:e>
                    </m:d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/>
                          </a:rPr>
                          <m:t>𝑐</m:t>
                        </m:r>
                        <m:r>
                          <a:rPr lang="en-US" sz="3200" i="1">
                            <a:latin typeface="Cambria Math"/>
                          </a:rPr>
                          <m:t>+</m:t>
                        </m:r>
                        <m:r>
                          <a:rPr lang="en-US" sz="3200" i="1">
                            <a:latin typeface="Cambria Math"/>
                          </a:rPr>
                          <m:t>𝑑</m:t>
                        </m:r>
                      </m:e>
                    </m:d>
                    <m:r>
                      <a:rPr lang="en-US" sz="3200" i="1">
                        <a:latin typeface="Cambria Math"/>
                      </a:rPr>
                      <m:t>−</m:t>
                    </m:r>
                    <m:r>
                      <a:rPr lang="en-US" sz="3200" i="1">
                        <a:latin typeface="Cambria Math"/>
                      </a:rPr>
                      <m:t>𝑎𝑐</m:t>
                    </m:r>
                    <m:r>
                      <a:rPr lang="en-US" sz="3200" i="1">
                        <a:latin typeface="Cambria Math"/>
                      </a:rPr>
                      <m:t>−</m:t>
                    </m:r>
                    <m:r>
                      <a:rPr lang="en-US" sz="3200" i="1">
                        <a:latin typeface="Cambria Math"/>
                      </a:rPr>
                      <m:t>𝑏𝑑</m:t>
                    </m:r>
                  </m:oMath>
                </a14:m>
                <a:endParaRPr lang="en-US" sz="32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3200" dirty="0"/>
                  <a:t> Return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sz="3200" i="1">
                            <a:latin typeface="Cambria Math"/>
                          </a:rPr>
                          <m:t>𝑛</m:t>
                        </m:r>
                      </m:sup>
                    </m:sSup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/>
                          </a:rPr>
                          <m:t>𝑎𝑐</m:t>
                        </m:r>
                      </m:e>
                    </m:d>
                    <m:r>
                      <a:rPr lang="en-US" sz="3200" i="1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/>
                          </a:rPr>
                          <m:t>10</m:t>
                        </m:r>
                      </m:e>
                      <m:sup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latin typeface="Cambria Math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32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sup>
                    </m:sSup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/>
                          </a:rPr>
                          <m:t>𝑎𝑑</m:t>
                        </m:r>
                        <m:r>
                          <a:rPr lang="en-US" sz="3200" i="1">
                            <a:latin typeface="Cambria Math"/>
                          </a:rPr>
                          <m:t>+</m:t>
                        </m:r>
                        <m:r>
                          <a:rPr lang="en-US" sz="3200" i="1">
                            <a:latin typeface="Cambria Math"/>
                          </a:rPr>
                          <m:t>𝑏𝑐</m:t>
                        </m:r>
                      </m:e>
                    </m:d>
                    <m:r>
                      <a:rPr lang="en-US" sz="3200" i="1">
                        <a:latin typeface="Cambria Math"/>
                      </a:rPr>
                      <m:t>+</m:t>
                    </m:r>
                    <m:r>
                      <a:rPr lang="en-US" sz="3200" i="1">
                        <a:latin typeface="Cambria Math"/>
                      </a:rPr>
                      <m:t>𝑏𝑑</m:t>
                    </m:r>
                  </m:oMath>
                </a14:m>
                <a:endParaRPr lang="en-US" sz="3200" dirty="0"/>
              </a:p>
              <a:p>
                <a:pPr marL="342900" indent="-342900">
                  <a:buFont typeface="+mj-lt"/>
                  <a:buAutoNum type="arabicPeriod"/>
                </a:pPr>
                <a:endParaRPr lang="en-US" sz="32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244" y="1595497"/>
                <a:ext cx="8049961" cy="2221442"/>
              </a:xfrm>
              <a:prstGeom prst="rect">
                <a:avLst/>
              </a:prstGeom>
              <a:blipFill>
                <a:blip r:embed="rId3"/>
                <a:stretch>
                  <a:fillRect l="-1890" t="-3409" r="-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/>
          <p:cNvSpPr txBox="1"/>
          <p:nvPr/>
        </p:nvSpPr>
        <p:spPr>
          <a:xfrm>
            <a:off x="1562101" y="4434781"/>
            <a:ext cx="501637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3200" dirty="0"/>
              <a:t> x = Karatsuba(</a:t>
            </a:r>
            <a:r>
              <a:rPr lang="en-US" sz="3200" dirty="0" err="1"/>
              <a:t>a,c</a:t>
            </a:r>
            <a:r>
              <a:rPr lang="en-US" sz="32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 y = Karatsuba(</a:t>
            </a:r>
            <a:r>
              <a:rPr lang="en-US" sz="3200" dirty="0" err="1"/>
              <a:t>a,d</a:t>
            </a:r>
            <a:r>
              <a:rPr lang="en-US" sz="32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 z = Karatsuba(</a:t>
            </a:r>
            <a:r>
              <a:rPr lang="en-US" sz="3200" dirty="0" err="1"/>
              <a:t>a+b,c+d</a:t>
            </a:r>
            <a:r>
              <a:rPr lang="en-US" sz="3200" dirty="0"/>
              <a:t>)-x-y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 Return 10</a:t>
            </a:r>
            <a:r>
              <a:rPr lang="en-US" sz="3200" baseline="30000" dirty="0"/>
              <a:t>n</a:t>
            </a:r>
            <a:r>
              <a:rPr lang="en-US" sz="3200" dirty="0"/>
              <a:t>x +10</a:t>
            </a:r>
            <a:r>
              <a:rPr lang="en-US" sz="3200" baseline="30000" dirty="0"/>
              <a:t>n/2</a:t>
            </a:r>
            <a:r>
              <a:rPr lang="en-US" sz="3200" dirty="0"/>
              <a:t>z+y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7096264" y="3487037"/>
                <a:ext cx="3800336" cy="932563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0070C0"/>
                          </a:solidFill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3200" i="1">
                          <a:solidFill>
                            <a:srgbClr val="0070C0"/>
                          </a:solidFill>
                          <a:latin typeface="Cambria Math"/>
                        </a:rPr>
                        <m:t>=3</m:t>
                      </m:r>
                      <m:r>
                        <a:rPr lang="en-US" sz="3200" i="1">
                          <a:solidFill>
                            <a:srgbClr val="0070C0"/>
                          </a:solidFill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3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32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3200" i="1">
                          <a:solidFill>
                            <a:srgbClr val="0070C0"/>
                          </a:solidFill>
                          <a:latin typeface="Cambria Math"/>
                        </a:rPr>
                        <m:t>+8</m:t>
                      </m:r>
                      <m:r>
                        <a:rPr lang="en-US" sz="3200" i="1">
                          <a:solidFill>
                            <a:srgbClr val="0070C0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264" y="3487037"/>
                <a:ext cx="3800336" cy="932563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1562101" y="3850006"/>
            <a:ext cx="2334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/>
              <a:t>Pseudo-code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66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Karatsuba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/>
              <p:cNvSpPr txBox="1"/>
              <p:nvPr/>
            </p:nvSpPr>
            <p:spPr>
              <a:xfrm>
                <a:off x="2590801" y="1600201"/>
                <a:ext cx="3349315" cy="8274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=3</m:t>
                      </m:r>
                      <m:r>
                        <a:rPr lang="en-US" sz="2800" i="1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800" i="1">
                          <a:latin typeface="Cambria Math"/>
                        </a:rPr>
                        <m:t>+8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1" y="1600201"/>
                <a:ext cx="3349315" cy="827471"/>
              </a:xfrm>
              <a:prstGeom prst="rect">
                <a:avLst/>
              </a:prstGeom>
              <a:blipFill>
                <a:blip r:embed="rId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631092" y="1219201"/>
            <a:ext cx="49049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3. Use </a:t>
            </a:r>
            <a:r>
              <a:rPr lang="en-US" sz="2400" dirty="0">
                <a:solidFill>
                  <a:srgbClr val="FF33CC"/>
                </a:solidFill>
              </a:rPr>
              <a:t>asymptotic</a:t>
            </a:r>
            <a:r>
              <a:rPr lang="en-US" sz="2400" dirty="0"/>
              <a:t> notation to simplify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 Box 41"/>
              <p:cNvSpPr txBox="1">
                <a:spLocks noChangeArrowheads="1"/>
              </p:cNvSpPr>
              <p:nvPr/>
            </p:nvSpPr>
            <p:spPr bwMode="auto">
              <a:xfrm>
                <a:off x="4381500" y="2484906"/>
                <a:ext cx="1333500" cy="457200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4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81500" y="2484906"/>
                <a:ext cx="1333500" cy="457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1" name="TextBox 160"/>
              <p:cNvSpPr txBox="1"/>
              <p:nvPr/>
            </p:nvSpPr>
            <p:spPr>
              <a:xfrm>
                <a:off x="5593170" y="2394466"/>
                <a:ext cx="5028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</a:rPr>
                        <m:t>8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61" name="TextBox 1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170" y="2394466"/>
                <a:ext cx="50283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2" name="TextBox 161"/>
              <p:cNvSpPr txBox="1"/>
              <p:nvPr/>
            </p:nvSpPr>
            <p:spPr>
              <a:xfrm>
                <a:off x="1981200" y="3324072"/>
                <a:ext cx="502830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8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62" name="TextBox 1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3324072"/>
                <a:ext cx="502830" cy="610936"/>
              </a:xfrm>
              <a:prstGeom prst="rect">
                <a:avLst/>
              </a:prstGeom>
              <a:blipFill>
                <a:blip r:embed="rId5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4" name="TextBox 223"/>
              <p:cNvSpPr txBox="1"/>
              <p:nvPr/>
            </p:nvSpPr>
            <p:spPr>
              <a:xfrm>
                <a:off x="5927471" y="3314917"/>
                <a:ext cx="502830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8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24" name="TextBox 2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471" y="3314917"/>
                <a:ext cx="502830" cy="610936"/>
              </a:xfrm>
              <a:prstGeom prst="rect">
                <a:avLst/>
              </a:prstGeom>
              <a:blipFill>
                <a:blip r:embed="rId6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6" name="TextBox 225"/>
              <p:cNvSpPr txBox="1"/>
              <p:nvPr/>
            </p:nvSpPr>
            <p:spPr>
              <a:xfrm>
                <a:off x="3886200" y="3324072"/>
                <a:ext cx="502830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8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26" name="TextBox 2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3324072"/>
                <a:ext cx="502830" cy="610936"/>
              </a:xfrm>
              <a:prstGeom prst="rect">
                <a:avLst/>
              </a:prstGeom>
              <a:blipFill>
                <a:blip r:embed="rId7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5" name="Group 384"/>
          <p:cNvGrpSpPr/>
          <p:nvPr/>
        </p:nvGrpSpPr>
        <p:grpSpPr>
          <a:xfrm>
            <a:off x="1676401" y="3200400"/>
            <a:ext cx="4366729" cy="849126"/>
            <a:chOff x="152400" y="3200400"/>
            <a:chExt cx="4366729" cy="8491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152400" y="3209555"/>
                  <a:ext cx="420458" cy="839971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 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52400" y="3209555"/>
                  <a:ext cx="420458" cy="839971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4098671" y="3200400"/>
                  <a:ext cx="420458" cy="839971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23" name="Text 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098671" y="3200400"/>
                  <a:ext cx="420458" cy="839971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5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2011770" y="3209555"/>
                  <a:ext cx="420458" cy="839971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25" name="Text 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011770" y="3209555"/>
                  <a:ext cx="420458" cy="839971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3" name="TextBox 232"/>
              <p:cNvSpPr txBox="1"/>
              <p:nvPr/>
            </p:nvSpPr>
            <p:spPr>
              <a:xfrm>
                <a:off x="1828800" y="4729017"/>
                <a:ext cx="502830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8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33" name="TextBox 2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4729017"/>
                <a:ext cx="502830" cy="610936"/>
              </a:xfrm>
              <a:prstGeom prst="rect">
                <a:avLst/>
              </a:prstGeom>
              <a:blipFill>
                <a:blip r:embed="rId12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5" name="TextBox 234"/>
              <p:cNvSpPr txBox="1"/>
              <p:nvPr/>
            </p:nvSpPr>
            <p:spPr>
              <a:xfrm>
                <a:off x="2590800" y="4729017"/>
                <a:ext cx="502830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8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35" name="TextBox 2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4729017"/>
                <a:ext cx="502830" cy="610936"/>
              </a:xfrm>
              <a:prstGeom prst="rect">
                <a:avLst/>
              </a:prstGeom>
              <a:blipFill>
                <a:blip r:embed="rId12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7" name="TextBox 236"/>
              <p:cNvSpPr txBox="1"/>
              <p:nvPr/>
            </p:nvSpPr>
            <p:spPr>
              <a:xfrm>
                <a:off x="3429000" y="4729017"/>
                <a:ext cx="502830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8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37" name="TextBox 2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4729017"/>
                <a:ext cx="502830" cy="610936"/>
              </a:xfrm>
              <a:prstGeom prst="rect">
                <a:avLst/>
              </a:prstGeom>
              <a:blipFill>
                <a:blip r:embed="rId13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9" name="TextBox 248"/>
              <p:cNvSpPr txBox="1"/>
              <p:nvPr/>
            </p:nvSpPr>
            <p:spPr>
              <a:xfrm>
                <a:off x="5737414" y="4730505"/>
                <a:ext cx="502830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8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49" name="TextBox 2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414" y="4730505"/>
                <a:ext cx="502830" cy="610936"/>
              </a:xfrm>
              <a:prstGeom prst="rect">
                <a:avLst/>
              </a:prstGeom>
              <a:blipFill>
                <a:blip r:embed="rId14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1" name="TextBox 250"/>
              <p:cNvSpPr txBox="1"/>
              <p:nvPr/>
            </p:nvSpPr>
            <p:spPr>
              <a:xfrm>
                <a:off x="6499414" y="4730505"/>
                <a:ext cx="502830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8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51" name="TextBox 2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9414" y="4730505"/>
                <a:ext cx="502830" cy="610936"/>
              </a:xfrm>
              <a:prstGeom prst="rect">
                <a:avLst/>
              </a:prstGeom>
              <a:blipFill>
                <a:blip r:embed="rId14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3" name="TextBox 252"/>
              <p:cNvSpPr txBox="1"/>
              <p:nvPr/>
            </p:nvSpPr>
            <p:spPr>
              <a:xfrm>
                <a:off x="7337614" y="4730505"/>
                <a:ext cx="502830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8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𝑛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53" name="TextBox 2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7614" y="4730505"/>
                <a:ext cx="502830" cy="610936"/>
              </a:xfrm>
              <a:prstGeom prst="rect">
                <a:avLst/>
              </a:prstGeom>
              <a:blipFill>
                <a:blip r:embed="rId14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8" name="Group 387"/>
          <p:cNvGrpSpPr/>
          <p:nvPr/>
        </p:nvGrpSpPr>
        <p:grpSpPr>
          <a:xfrm>
            <a:off x="1524000" y="4572001"/>
            <a:ext cx="5929272" cy="883959"/>
            <a:chOff x="0" y="4572000"/>
            <a:chExt cx="5929272" cy="883959"/>
          </a:xfrm>
        </p:grpSpPr>
        <p:sp>
          <p:nvSpPr>
            <p:cNvPr id="29" name="Rectangle 28"/>
            <p:cNvSpPr/>
            <p:nvPr/>
          </p:nvSpPr>
          <p:spPr>
            <a:xfrm>
              <a:off x="2775327" y="4572000"/>
              <a:ext cx="574196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2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0" y="4614500"/>
                  <a:ext cx="420458" cy="839971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800" i="1">
                                <a:latin typeface="Cambria Math"/>
                              </a:rPr>
                              <m:t>4</m:t>
                            </m:r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32" name="Text 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0" y="4614500"/>
                  <a:ext cx="420458" cy="839971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/>
                  </a:stretch>
                </a:blip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4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762000" y="4614500"/>
                  <a:ext cx="420458" cy="839971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800" i="1">
                                <a:latin typeface="Cambria Math"/>
                              </a:rPr>
                              <m:t>4</m:t>
                            </m:r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34" name="Text 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62000" y="4614500"/>
                  <a:ext cx="420458" cy="839971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/>
                  </a:stretch>
                </a:blip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6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1600200" y="4614500"/>
                  <a:ext cx="420458" cy="839971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800" i="1">
                                <a:latin typeface="Cambria Math"/>
                              </a:rPr>
                              <m:t>4</m:t>
                            </m:r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36" name="Text 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600200" y="4614500"/>
                  <a:ext cx="420458" cy="839971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/>
                  </a:stretch>
                </a:blip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8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3908614" y="4615988"/>
                  <a:ext cx="420458" cy="839971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800" i="1">
                                <a:latin typeface="Cambria Math"/>
                              </a:rPr>
                              <m:t>4</m:t>
                            </m:r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48" name="Text 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908614" y="4615988"/>
                  <a:ext cx="420458" cy="839971"/>
                </a:xfrm>
                <a:prstGeom prst="rect">
                  <a:avLst/>
                </a:prstGeom>
                <a:blipFill rotWithShape="1">
                  <a:blip r:embed="rId22"/>
                  <a:stretch>
                    <a:fillRect/>
                  </a:stretch>
                </a:blip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0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4670614" y="4615988"/>
                  <a:ext cx="420458" cy="839971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800" i="1">
                                <a:latin typeface="Cambria Math"/>
                              </a:rPr>
                              <m:t>4</m:t>
                            </m:r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50" name="Text 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70614" y="4615988"/>
                  <a:ext cx="420458" cy="839971"/>
                </a:xfrm>
                <a:prstGeom prst="rect">
                  <a:avLst/>
                </a:prstGeom>
                <a:blipFill rotWithShape="1">
                  <a:blip r:embed="rId22"/>
                  <a:stretch>
                    <a:fillRect/>
                  </a:stretch>
                </a:blip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2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5508814" y="4615988"/>
                  <a:ext cx="420458" cy="839971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800" i="1">
                                <a:latin typeface="Cambria Math"/>
                              </a:rPr>
                              <m:t>4</m:t>
                            </m:r>
                          </m:den>
                        </m:f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52" name="Text 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508814" y="4615988"/>
                  <a:ext cx="420458" cy="839971"/>
                </a:xfrm>
                <a:prstGeom prst="rect">
                  <a:avLst/>
                </a:prstGeom>
                <a:blipFill rotWithShape="1">
                  <a:blip r:embed="rId23"/>
                  <a:stretch>
                    <a:fillRect/>
                  </a:stretch>
                </a:blip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7" name="Group 386"/>
          <p:cNvGrpSpPr/>
          <p:nvPr/>
        </p:nvGrpSpPr>
        <p:grpSpPr>
          <a:xfrm>
            <a:off x="1734229" y="4040372"/>
            <a:ext cx="5508814" cy="575617"/>
            <a:chOff x="210229" y="4040371"/>
            <a:chExt cx="5508814" cy="575617"/>
          </a:xfrm>
        </p:grpSpPr>
        <p:cxnSp>
          <p:nvCxnSpPr>
            <p:cNvPr id="35" name="Straight Connector 34"/>
            <p:cNvCxnSpPr>
              <a:stCxn id="16" idx="2"/>
              <a:endCxn id="232" idx="0"/>
            </p:cNvCxnSpPr>
            <p:nvPr/>
          </p:nvCxnSpPr>
          <p:spPr>
            <a:xfrm flipH="1">
              <a:off x="210229" y="4049526"/>
              <a:ext cx="152400" cy="564974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6" idx="2"/>
              <a:endCxn id="234" idx="0"/>
            </p:cNvCxnSpPr>
            <p:nvPr/>
          </p:nvCxnSpPr>
          <p:spPr>
            <a:xfrm>
              <a:off x="362629" y="4049526"/>
              <a:ext cx="609600" cy="564974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16" idx="2"/>
              <a:endCxn id="236" idx="0"/>
            </p:cNvCxnSpPr>
            <p:nvPr/>
          </p:nvCxnSpPr>
          <p:spPr>
            <a:xfrm>
              <a:off x="362629" y="4049526"/>
              <a:ext cx="1447800" cy="564974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>
              <a:stCxn id="223" idx="2"/>
              <a:endCxn id="248" idx="0"/>
            </p:cNvCxnSpPr>
            <p:nvPr/>
          </p:nvCxnSpPr>
          <p:spPr>
            <a:xfrm flipH="1">
              <a:off x="4118843" y="4040371"/>
              <a:ext cx="190057" cy="575617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>
              <a:stCxn id="223" idx="2"/>
              <a:endCxn id="250" idx="0"/>
            </p:cNvCxnSpPr>
            <p:nvPr/>
          </p:nvCxnSpPr>
          <p:spPr>
            <a:xfrm>
              <a:off x="4308900" y="4040371"/>
              <a:ext cx="571943" cy="575617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>
              <a:stCxn id="223" idx="2"/>
              <a:endCxn id="252" idx="0"/>
            </p:cNvCxnSpPr>
            <p:nvPr/>
          </p:nvCxnSpPr>
          <p:spPr>
            <a:xfrm>
              <a:off x="4308900" y="4040371"/>
              <a:ext cx="1410143" cy="575617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>
              <a:stCxn id="225" idx="2"/>
            </p:cNvCxnSpPr>
            <p:nvPr/>
          </p:nvCxnSpPr>
          <p:spPr>
            <a:xfrm>
              <a:off x="2221999" y="4049526"/>
              <a:ext cx="252278" cy="31487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>
              <a:stCxn id="225" idx="2"/>
            </p:cNvCxnSpPr>
            <p:nvPr/>
          </p:nvCxnSpPr>
          <p:spPr>
            <a:xfrm flipH="1">
              <a:off x="1864737" y="4049526"/>
              <a:ext cx="357262" cy="309973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>
              <a:stCxn id="225" idx="2"/>
            </p:cNvCxnSpPr>
            <p:nvPr/>
          </p:nvCxnSpPr>
          <p:spPr>
            <a:xfrm flipH="1">
              <a:off x="2182679" y="4049526"/>
              <a:ext cx="39320" cy="309973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40" name="TextBox 339"/>
              <p:cNvSpPr txBox="1"/>
              <p:nvPr/>
            </p:nvSpPr>
            <p:spPr>
              <a:xfrm>
                <a:off x="1770511" y="6175821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</a:rPr>
                        <m:t>8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40" name="TextBox 3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511" y="6175821"/>
                <a:ext cx="365805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2" name="TextBox 341"/>
              <p:cNvSpPr txBox="1"/>
              <p:nvPr/>
            </p:nvSpPr>
            <p:spPr>
              <a:xfrm>
                <a:off x="2247132" y="6167774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</a:rPr>
                        <m:t>8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42" name="TextBox 3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132" y="6167774"/>
                <a:ext cx="365805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4" name="TextBox 343"/>
              <p:cNvSpPr txBox="1"/>
              <p:nvPr/>
            </p:nvSpPr>
            <p:spPr>
              <a:xfrm>
                <a:off x="2713287" y="6167774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</a:rPr>
                        <m:t>8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44" name="TextBox 3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3287" y="6167774"/>
                <a:ext cx="365805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2" name="TextBox 351"/>
              <p:cNvSpPr txBox="1"/>
              <p:nvPr/>
            </p:nvSpPr>
            <p:spPr>
              <a:xfrm>
                <a:off x="3132351" y="6159727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</a:rPr>
                        <m:t>8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52" name="TextBox 3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2351" y="6159727"/>
                <a:ext cx="365805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2" name="TextBox 361"/>
              <p:cNvSpPr txBox="1"/>
              <p:nvPr/>
            </p:nvSpPr>
            <p:spPr>
              <a:xfrm>
                <a:off x="5254380" y="6135508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</a:rPr>
                        <m:t>8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62" name="TextBox 3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380" y="6135508"/>
                <a:ext cx="365805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4" name="TextBox 363"/>
              <p:cNvSpPr txBox="1"/>
              <p:nvPr/>
            </p:nvSpPr>
            <p:spPr>
              <a:xfrm>
                <a:off x="5731001" y="6127461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</a:rPr>
                        <m:t>8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64" name="TextBox 3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001" y="6127461"/>
                <a:ext cx="365805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6" name="TextBox 365"/>
              <p:cNvSpPr txBox="1"/>
              <p:nvPr/>
            </p:nvSpPr>
            <p:spPr>
              <a:xfrm>
                <a:off x="6197156" y="6127461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</a:rPr>
                        <m:t>8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66" name="TextBox 3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156" y="6127461"/>
                <a:ext cx="365805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8" name="TextBox 367"/>
              <p:cNvSpPr txBox="1"/>
              <p:nvPr/>
            </p:nvSpPr>
            <p:spPr>
              <a:xfrm>
                <a:off x="6616220" y="6119414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</a:rPr>
                        <m:t>8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68" name="TextBox 3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220" y="6119414"/>
                <a:ext cx="365805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0" name="TextBox 369"/>
              <p:cNvSpPr txBox="1"/>
              <p:nvPr/>
            </p:nvSpPr>
            <p:spPr>
              <a:xfrm>
                <a:off x="7082375" y="6119414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</a:rPr>
                        <m:t>8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70" name="TextBox 3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375" y="6119414"/>
                <a:ext cx="365805" cy="3693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2" name="TextBox 371"/>
              <p:cNvSpPr txBox="1"/>
              <p:nvPr/>
            </p:nvSpPr>
            <p:spPr>
              <a:xfrm>
                <a:off x="7558996" y="6111367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70C0"/>
                          </a:solidFill>
                          <a:latin typeface="Cambria Math"/>
                        </a:rPr>
                        <m:t>8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72" name="TextBox 3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8996" y="6111367"/>
                <a:ext cx="365805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9" name="Group 388"/>
          <p:cNvGrpSpPr/>
          <p:nvPr/>
        </p:nvGrpSpPr>
        <p:grpSpPr>
          <a:xfrm>
            <a:off x="1484263" y="5454472"/>
            <a:ext cx="6265732" cy="820909"/>
            <a:chOff x="-39737" y="5454471"/>
            <a:chExt cx="6265732" cy="820909"/>
          </a:xfrm>
        </p:grpSpPr>
        <p:sp>
          <p:nvSpPr>
            <p:cNvPr id="25" name="Rectangle 24"/>
            <p:cNvSpPr/>
            <p:nvPr/>
          </p:nvSpPr>
          <p:spPr>
            <a:xfrm rot="16200000">
              <a:off x="44741" y="5637709"/>
              <a:ext cx="53893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…</a:t>
              </a:r>
            </a:p>
          </p:txBody>
        </p:sp>
        <p:cxnSp>
          <p:nvCxnSpPr>
            <p:cNvPr id="44" name="Straight Connector 43"/>
            <p:cNvCxnSpPr>
              <a:stCxn id="232" idx="2"/>
            </p:cNvCxnSpPr>
            <p:nvPr/>
          </p:nvCxnSpPr>
          <p:spPr>
            <a:xfrm>
              <a:off x="210229" y="5454471"/>
              <a:ext cx="287546" cy="316358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232" idx="2"/>
            </p:cNvCxnSpPr>
            <p:nvPr/>
          </p:nvCxnSpPr>
          <p:spPr>
            <a:xfrm flipH="1">
              <a:off x="0" y="5454471"/>
              <a:ext cx="210229" cy="316358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32" idx="2"/>
            </p:cNvCxnSpPr>
            <p:nvPr/>
          </p:nvCxnSpPr>
          <p:spPr>
            <a:xfrm flipH="1">
              <a:off x="206177" y="5454471"/>
              <a:ext cx="4052" cy="311461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>
              <a:stCxn id="234" idx="2"/>
            </p:cNvCxnSpPr>
            <p:nvPr/>
          </p:nvCxnSpPr>
          <p:spPr>
            <a:xfrm>
              <a:off x="972229" y="5454471"/>
              <a:ext cx="275347" cy="31880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>
              <a:stCxn id="234" idx="2"/>
            </p:cNvCxnSpPr>
            <p:nvPr/>
          </p:nvCxnSpPr>
          <p:spPr>
            <a:xfrm flipH="1">
              <a:off x="749802" y="5454471"/>
              <a:ext cx="222427" cy="318806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>
              <a:stCxn id="234" idx="2"/>
            </p:cNvCxnSpPr>
            <p:nvPr/>
          </p:nvCxnSpPr>
          <p:spPr>
            <a:xfrm flipH="1">
              <a:off x="955978" y="5454471"/>
              <a:ext cx="16251" cy="313909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>
              <a:stCxn id="236" idx="2"/>
            </p:cNvCxnSpPr>
            <p:nvPr/>
          </p:nvCxnSpPr>
          <p:spPr>
            <a:xfrm>
              <a:off x="1810429" y="5454471"/>
              <a:ext cx="223936" cy="321254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>
              <a:stCxn id="236" idx="2"/>
            </p:cNvCxnSpPr>
            <p:nvPr/>
          </p:nvCxnSpPr>
          <p:spPr>
            <a:xfrm flipH="1">
              <a:off x="1536592" y="5454471"/>
              <a:ext cx="273837" cy="321254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>
              <a:stCxn id="236" idx="2"/>
            </p:cNvCxnSpPr>
            <p:nvPr/>
          </p:nvCxnSpPr>
          <p:spPr>
            <a:xfrm flipH="1">
              <a:off x="1742768" y="5454471"/>
              <a:ext cx="67661" cy="316357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>
              <a:stCxn id="248" idx="2"/>
            </p:cNvCxnSpPr>
            <p:nvPr/>
          </p:nvCxnSpPr>
          <p:spPr>
            <a:xfrm>
              <a:off x="4118843" y="5455959"/>
              <a:ext cx="177833" cy="301927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>
              <a:stCxn id="248" idx="2"/>
            </p:cNvCxnSpPr>
            <p:nvPr/>
          </p:nvCxnSpPr>
          <p:spPr>
            <a:xfrm flipH="1">
              <a:off x="3798905" y="5455959"/>
              <a:ext cx="319938" cy="301927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>
              <a:stCxn id="248" idx="2"/>
            </p:cNvCxnSpPr>
            <p:nvPr/>
          </p:nvCxnSpPr>
          <p:spPr>
            <a:xfrm flipH="1">
              <a:off x="4005081" y="5455959"/>
              <a:ext cx="113762" cy="29703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>
              <a:stCxn id="250" idx="2"/>
            </p:cNvCxnSpPr>
            <p:nvPr/>
          </p:nvCxnSpPr>
          <p:spPr>
            <a:xfrm>
              <a:off x="4880843" y="5455959"/>
              <a:ext cx="153009" cy="300439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>
              <a:stCxn id="250" idx="2"/>
            </p:cNvCxnSpPr>
            <p:nvPr/>
          </p:nvCxnSpPr>
          <p:spPr>
            <a:xfrm flipH="1">
              <a:off x="4536081" y="5455959"/>
              <a:ext cx="344762" cy="300439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>
              <a:stCxn id="250" idx="2"/>
            </p:cNvCxnSpPr>
            <p:nvPr/>
          </p:nvCxnSpPr>
          <p:spPr>
            <a:xfrm flipH="1">
              <a:off x="4742257" y="5455959"/>
              <a:ext cx="138586" cy="295542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>
              <a:stCxn id="252" idx="2"/>
            </p:cNvCxnSpPr>
            <p:nvPr/>
          </p:nvCxnSpPr>
          <p:spPr>
            <a:xfrm>
              <a:off x="5719043" y="5455959"/>
              <a:ext cx="153009" cy="288537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>
              <a:stCxn id="252" idx="2"/>
            </p:cNvCxnSpPr>
            <p:nvPr/>
          </p:nvCxnSpPr>
          <p:spPr>
            <a:xfrm flipH="1">
              <a:off x="5374281" y="5455959"/>
              <a:ext cx="344762" cy="288537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>
              <a:stCxn id="252" idx="2"/>
            </p:cNvCxnSpPr>
            <p:nvPr/>
          </p:nvCxnSpPr>
          <p:spPr>
            <a:xfrm flipH="1">
              <a:off x="5580457" y="5455959"/>
              <a:ext cx="138586" cy="28364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5" name="Rectangle 374"/>
            <p:cNvSpPr/>
            <p:nvPr/>
          </p:nvSpPr>
          <p:spPr>
            <a:xfrm rot="16200000">
              <a:off x="1044508" y="5630522"/>
              <a:ext cx="53893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…</a:t>
              </a:r>
            </a:p>
          </p:txBody>
        </p:sp>
        <p:sp>
          <p:nvSpPr>
            <p:cNvPr id="376" name="Rectangle 375"/>
            <p:cNvSpPr/>
            <p:nvPr/>
          </p:nvSpPr>
          <p:spPr>
            <a:xfrm rot="16200000">
              <a:off x="1852592" y="5651972"/>
              <a:ext cx="53893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…</a:t>
              </a:r>
            </a:p>
          </p:txBody>
        </p:sp>
        <p:sp>
          <p:nvSpPr>
            <p:cNvPr id="378" name="Rectangle 377"/>
            <p:cNvSpPr/>
            <p:nvPr/>
          </p:nvSpPr>
          <p:spPr>
            <a:xfrm rot="16200000">
              <a:off x="3826968" y="5569316"/>
              <a:ext cx="53893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…</a:t>
              </a:r>
            </a:p>
          </p:txBody>
        </p:sp>
        <p:sp>
          <p:nvSpPr>
            <p:cNvPr id="379" name="Rectangle 378"/>
            <p:cNvSpPr/>
            <p:nvPr/>
          </p:nvSpPr>
          <p:spPr>
            <a:xfrm rot="16200000">
              <a:off x="4826735" y="5562129"/>
              <a:ext cx="53893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…</a:t>
              </a:r>
            </a:p>
          </p:txBody>
        </p:sp>
        <p:sp>
          <p:nvSpPr>
            <p:cNvPr id="382" name="Rectangle 381"/>
            <p:cNvSpPr/>
            <p:nvPr/>
          </p:nvSpPr>
          <p:spPr>
            <a:xfrm rot="16200000">
              <a:off x="5602587" y="5561510"/>
              <a:ext cx="53893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dirty="0"/>
                <a:t>…</a:t>
              </a:r>
            </a:p>
          </p:txBody>
        </p:sp>
      </p:grpSp>
      <p:grpSp>
        <p:nvGrpSpPr>
          <p:cNvPr id="390" name="Group 389"/>
          <p:cNvGrpSpPr/>
          <p:nvPr/>
        </p:nvGrpSpPr>
        <p:grpSpPr>
          <a:xfrm>
            <a:off x="1618111" y="6005916"/>
            <a:ext cx="6032177" cy="775885"/>
            <a:chOff x="502897" y="6005915"/>
            <a:chExt cx="6032177" cy="7758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9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502897" y="6324600"/>
                  <a:ext cx="268058" cy="457200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39" name="Text 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02897" y="6324600"/>
                  <a:ext cx="268058" cy="457200"/>
                </a:xfrm>
                <a:prstGeom prst="rect">
                  <a:avLst/>
                </a:prstGeom>
                <a:blipFill rotWithShape="1">
                  <a:blip r:embed="rId40"/>
                  <a:stretch>
                    <a:fillRect/>
                  </a:stretch>
                </a:blip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1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979518" y="6316553"/>
                  <a:ext cx="268058" cy="457200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41" name="Text 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79518" y="6316553"/>
                  <a:ext cx="268058" cy="457200"/>
                </a:xfrm>
                <a:prstGeom prst="rect">
                  <a:avLst/>
                </a:prstGeom>
                <a:blipFill rotWithShape="1">
                  <a:blip r:embed="rId41"/>
                  <a:stretch>
                    <a:fillRect/>
                  </a:stretch>
                </a:blip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3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1445673" y="6316553"/>
                  <a:ext cx="268058" cy="457200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43" name="Text 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445673" y="6316553"/>
                  <a:ext cx="268058" cy="457200"/>
                </a:xfrm>
                <a:prstGeom prst="rect">
                  <a:avLst/>
                </a:prstGeom>
                <a:blipFill rotWithShape="1">
                  <a:blip r:embed="rId42"/>
                  <a:stretch>
                    <a:fillRect/>
                  </a:stretch>
                </a:blip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1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1864737" y="6308506"/>
                  <a:ext cx="268058" cy="457200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51" name="Text 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864737" y="6308506"/>
                  <a:ext cx="268058" cy="457200"/>
                </a:xfrm>
                <a:prstGeom prst="rect">
                  <a:avLst/>
                </a:prstGeom>
                <a:blipFill rotWithShape="1">
                  <a:blip r:embed="rId43"/>
                  <a:stretch>
                    <a:fillRect/>
                  </a:stretch>
                </a:blip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1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3962400" y="6284287"/>
                  <a:ext cx="268058" cy="457200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61" name="Text 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962400" y="6284287"/>
                  <a:ext cx="268058" cy="457200"/>
                </a:xfrm>
                <a:prstGeom prst="rect">
                  <a:avLst/>
                </a:prstGeom>
                <a:blipFill rotWithShape="1">
                  <a:blip r:embed="rId46"/>
                  <a:stretch>
                    <a:fillRect/>
                  </a:stretch>
                </a:blip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3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4439021" y="6276240"/>
                  <a:ext cx="268058" cy="457200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63" name="Text 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39021" y="6276240"/>
                  <a:ext cx="268058" cy="457200"/>
                </a:xfrm>
                <a:prstGeom prst="rect">
                  <a:avLst/>
                </a:prstGeom>
                <a:blipFill rotWithShape="1">
                  <a:blip r:embed="rId47"/>
                  <a:stretch>
                    <a:fillRect/>
                  </a:stretch>
                </a:blip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5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4905176" y="6276240"/>
                  <a:ext cx="268058" cy="457200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65" name="Text 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905176" y="6276240"/>
                  <a:ext cx="268058" cy="457200"/>
                </a:xfrm>
                <a:prstGeom prst="rect">
                  <a:avLst/>
                </a:prstGeom>
                <a:blipFill rotWithShape="1">
                  <a:blip r:embed="rId48"/>
                  <a:stretch>
                    <a:fillRect/>
                  </a:stretch>
                </a:blip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7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5324240" y="6268193"/>
                  <a:ext cx="268058" cy="457200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67" name="Text 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324240" y="6268193"/>
                  <a:ext cx="268058" cy="457200"/>
                </a:xfrm>
                <a:prstGeom prst="rect">
                  <a:avLst/>
                </a:prstGeom>
                <a:blipFill rotWithShape="1">
                  <a:blip r:embed="rId49"/>
                  <a:stretch>
                    <a:fillRect/>
                  </a:stretch>
                </a:blip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9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5790395" y="6268193"/>
                  <a:ext cx="268058" cy="457200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69" name="Text 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790395" y="6268193"/>
                  <a:ext cx="268058" cy="457200"/>
                </a:xfrm>
                <a:prstGeom prst="rect">
                  <a:avLst/>
                </a:prstGeom>
                <a:blipFill rotWithShape="1">
                  <a:blip r:embed="rId50"/>
                  <a:stretch>
                    <a:fillRect/>
                  </a:stretch>
                </a:blip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1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6267016" y="6260146"/>
                  <a:ext cx="268058" cy="457200"/>
                </a:xfrm>
                <a:prstGeom prst="rect">
                  <a:avLst/>
                </a:prstGeom>
                <a:noFill/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algn="ctr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71" name="Text 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267016" y="6260146"/>
                  <a:ext cx="268058" cy="457200"/>
                </a:xfrm>
                <a:prstGeom prst="rect">
                  <a:avLst/>
                </a:prstGeom>
                <a:blipFill rotWithShape="1">
                  <a:blip r:embed="rId51"/>
                  <a:stretch>
                    <a:fillRect/>
                  </a:stretch>
                </a:blipFill>
                <a:ln w="9525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4" name="Rectangle 383"/>
            <p:cNvSpPr/>
            <p:nvPr/>
          </p:nvSpPr>
          <p:spPr>
            <a:xfrm>
              <a:off x="2667000" y="6005915"/>
              <a:ext cx="574196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/>
                <a:t>…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91" name="TextBox 390"/>
              <p:cNvSpPr txBox="1"/>
              <p:nvPr/>
            </p:nvSpPr>
            <p:spPr>
              <a:xfrm>
                <a:off x="8793435" y="2524780"/>
                <a:ext cx="11374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/>
                        </a:rPr>
                        <m:t>8⋅1</m:t>
                      </m:r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91" name="TextBox 3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3435" y="2524780"/>
                <a:ext cx="1137427" cy="523220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2" name="TextBox 391"/>
              <p:cNvSpPr txBox="1"/>
              <p:nvPr/>
            </p:nvSpPr>
            <p:spPr>
              <a:xfrm>
                <a:off x="8783914" y="3210440"/>
                <a:ext cx="1137427" cy="898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8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/>
                        </a:rPr>
                        <m:t>⋅3</m:t>
                      </m:r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92" name="TextBox 3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3914" y="3210440"/>
                <a:ext cx="1137427" cy="898964"/>
              </a:xfrm>
              <a:prstGeom prst="rect">
                <a:avLst/>
              </a:prstGeom>
              <a:blipFill>
                <a:blip r:embed="rId53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3" name="TextBox 392"/>
              <p:cNvSpPr txBox="1"/>
              <p:nvPr/>
            </p:nvSpPr>
            <p:spPr>
              <a:xfrm>
                <a:off x="8783914" y="4585772"/>
                <a:ext cx="1137427" cy="8989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8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4</m:t>
                          </m:r>
                        </m:den>
                      </m:f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/>
                        </a:rPr>
                        <m:t>⋅9</m:t>
                      </m:r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93" name="TextBox 3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3914" y="4585772"/>
                <a:ext cx="1137427" cy="898964"/>
              </a:xfrm>
              <a:prstGeom prst="rect">
                <a:avLst/>
              </a:prstGeom>
              <a:blipFill>
                <a:blip r:embed="rId54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4" name="TextBox 393"/>
              <p:cNvSpPr txBox="1"/>
              <p:nvPr/>
            </p:nvSpPr>
            <p:spPr>
              <a:xfrm>
                <a:off x="8077201" y="5867401"/>
                <a:ext cx="2686441" cy="9074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8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2</m:t>
                              </m:r>
                            </m:e>
                            <m:sup>
                              <m:func>
                                <m:funcPr>
                                  <m:ctrlP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70C0"/>
                                          </a:solidFill>
                                          <a:latin typeface="Cambria Math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0070C0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func>
                            </m:sup>
                          </m:sSup>
                        </m:den>
                      </m:f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/>
                        </a:rPr>
                        <m:t>⋅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3</m:t>
                          </m:r>
                        </m:e>
                        <m:sup>
                          <m:func>
                            <m:func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e>
                          </m:func>
                        </m:sup>
                      </m:sSup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94" name="TextBox 3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1" y="5867401"/>
                <a:ext cx="2686441" cy="907493"/>
              </a:xfrm>
              <a:prstGeom prst="rect">
                <a:avLst/>
              </a:prstGeom>
              <a:blipFill>
                <a:blip r:embed="rId55"/>
                <a:stretch>
                  <a:fillRect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5" name="Rectangle 394"/>
          <p:cNvSpPr/>
          <p:nvPr/>
        </p:nvSpPr>
        <p:spPr>
          <a:xfrm rot="16200000">
            <a:off x="9083161" y="5487959"/>
            <a:ext cx="5389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6" name="TextBox 395"/>
              <p:cNvSpPr txBox="1"/>
              <p:nvPr/>
            </p:nvSpPr>
            <p:spPr>
              <a:xfrm>
                <a:off x="7858150" y="685801"/>
                <a:ext cx="3648050" cy="1324465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/>
                        </a:rPr>
                        <m:t>=8</m:t>
                      </m:r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/>
                        </a:rPr>
                        <m:t>𝑛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=0</m:t>
                          </m:r>
                        </m:sub>
                        <m:sup>
                          <m:func>
                            <m:func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e>
                          </m:func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(</m:t>
                              </m:r>
                              <m:f>
                                <m:fPr>
                                  <m:type m:val="skw"/>
                                  <m:ctrlP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96" name="TextBox 3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8150" y="685801"/>
                <a:ext cx="3648050" cy="1324465"/>
              </a:xfrm>
              <a:prstGeom prst="rect">
                <a:avLst/>
              </a:prstGeom>
              <a:blipFill>
                <a:blip r:embed="rId56"/>
                <a:stretch>
                  <a:fillRect t="-96226" r="-692" b="-152830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3" name="Group 132"/>
          <p:cNvGrpSpPr/>
          <p:nvPr/>
        </p:nvGrpSpPr>
        <p:grpSpPr>
          <a:xfrm>
            <a:off x="1886630" y="2942107"/>
            <a:ext cx="3946271" cy="267449"/>
            <a:chOff x="362629" y="2942106"/>
            <a:chExt cx="3946271" cy="267449"/>
          </a:xfrm>
        </p:grpSpPr>
        <p:cxnSp>
          <p:nvCxnSpPr>
            <p:cNvPr id="134" name="Straight Connector 133"/>
            <p:cNvCxnSpPr/>
            <p:nvPr/>
          </p:nvCxnSpPr>
          <p:spPr>
            <a:xfrm flipH="1">
              <a:off x="362629" y="2942106"/>
              <a:ext cx="3161621" cy="267449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 flipH="1">
              <a:off x="2221999" y="2942106"/>
              <a:ext cx="1302251" cy="267449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3524250" y="2942106"/>
              <a:ext cx="784650" cy="258294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1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1" grpId="0"/>
      <p:bldP spid="162" grpId="0"/>
      <p:bldP spid="224" grpId="0"/>
      <p:bldP spid="226" grpId="0"/>
      <p:bldP spid="233" grpId="0"/>
      <p:bldP spid="235" grpId="0"/>
      <p:bldP spid="237" grpId="0"/>
      <p:bldP spid="249" grpId="0"/>
      <p:bldP spid="251" grpId="0"/>
      <p:bldP spid="253" grpId="0"/>
      <p:bldP spid="340" grpId="0"/>
      <p:bldP spid="342" grpId="0"/>
      <p:bldP spid="344" grpId="0"/>
      <p:bldP spid="352" grpId="0"/>
      <p:bldP spid="362" grpId="0"/>
      <p:bldP spid="364" grpId="0"/>
      <p:bldP spid="366" grpId="0"/>
      <p:bldP spid="368" grpId="0"/>
      <p:bldP spid="370" grpId="0"/>
      <p:bldP spid="372" grpId="0"/>
      <p:bldP spid="391" grpId="0"/>
      <p:bldP spid="392" grpId="0"/>
      <p:bldP spid="393" grpId="0"/>
      <p:bldP spid="394" grpId="0"/>
      <p:bldP spid="395" grpId="0"/>
      <p:bldP spid="39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Karatsuba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/>
              <p:cNvSpPr txBox="1"/>
              <p:nvPr/>
            </p:nvSpPr>
            <p:spPr>
              <a:xfrm>
                <a:off x="2590801" y="1600201"/>
                <a:ext cx="3349315" cy="8274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=3</m:t>
                      </m:r>
                      <m:r>
                        <a:rPr lang="en-US" sz="2800" i="1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800" i="1">
                          <a:latin typeface="Cambria Math"/>
                        </a:rPr>
                        <m:t>+8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1" y="1600201"/>
                <a:ext cx="3349315" cy="827471"/>
              </a:xfrm>
              <a:prstGeom prst="rect">
                <a:avLst/>
              </a:prstGeom>
              <a:blipFill>
                <a:blip r:embed="rId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631092" y="1219201"/>
            <a:ext cx="49049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3. Use </a:t>
            </a:r>
            <a:r>
              <a:rPr lang="en-US" sz="2400" dirty="0">
                <a:solidFill>
                  <a:srgbClr val="FF33CC"/>
                </a:solidFill>
              </a:rPr>
              <a:t>asymptotic</a:t>
            </a:r>
            <a:r>
              <a:rPr lang="en-US" sz="2400" dirty="0"/>
              <a:t> notation to simplify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6" name="TextBox 395"/>
              <p:cNvSpPr txBox="1"/>
              <p:nvPr/>
            </p:nvSpPr>
            <p:spPr>
              <a:xfrm>
                <a:off x="2582406" y="2427672"/>
                <a:ext cx="3648050" cy="1324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/>
                        </a:rPr>
                        <m:t>=8</m:t>
                      </m:r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/>
                        </a:rPr>
                        <m:t>𝑛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=0</m:t>
                          </m:r>
                        </m:sub>
                        <m:sup>
                          <m:func>
                            <m:func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e>
                          </m:func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(</m:t>
                              </m:r>
                              <m:f>
                                <m:fPr>
                                  <m:type m:val="skw"/>
                                  <m:ctrlP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96" name="TextBox 3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406" y="2427672"/>
                <a:ext cx="3648050" cy="1324465"/>
              </a:xfrm>
              <a:prstGeom prst="rect">
                <a:avLst/>
              </a:prstGeom>
              <a:blipFill>
                <a:blip r:embed="rId3"/>
                <a:stretch>
                  <a:fillRect t="-98095" r="-692" b="-1552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3" name="TextBox 132"/>
              <p:cNvSpPr txBox="1"/>
              <p:nvPr/>
            </p:nvSpPr>
            <p:spPr>
              <a:xfrm>
                <a:off x="2582407" y="3922872"/>
                <a:ext cx="4357283" cy="12802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/>
                        </a:rPr>
                        <m:t>=8</m:t>
                      </m:r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/>
                        </a:rPr>
                        <m:t>𝑛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(</m:t>
                              </m:r>
                              <m:f>
                                <m:fPr>
                                  <m:type m:val="skw"/>
                                  <m:ctrlP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func>
                                <m:funcPr>
                                  <m:ctrlP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70C0"/>
                                          </a:solidFill>
                                          <a:latin typeface="Cambria Math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0070C0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func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−1</m:t>
                          </m:r>
                        </m:num>
                        <m:den>
                          <m:f>
                            <m:fPr>
                              <m:type m:val="skw"/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33" name="TextBox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407" y="3922872"/>
                <a:ext cx="4357283" cy="1280222"/>
              </a:xfrm>
              <a:prstGeom prst="rect">
                <a:avLst/>
              </a:prstGeom>
              <a:blipFill>
                <a:blip r:embed="rId4"/>
                <a:stretch>
                  <a:fillRect t="-66667" b="-10098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TextBox 133"/>
              <p:cNvSpPr txBox="1"/>
              <p:nvPr/>
            </p:nvSpPr>
            <p:spPr>
              <a:xfrm>
                <a:off x="2582407" y="5801381"/>
                <a:ext cx="4188967" cy="5786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/>
                        </a:rPr>
                        <m:t>=24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e>
                            <m:sup>
                              <m:func>
                                <m:funcPr>
                                  <m:ctrlP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solidFill>
                                            <a:srgbClr val="0070C0"/>
                                          </a:solidFill>
                                          <a:latin typeface="Cambria Math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0070C0"/>
                                          </a:solidFill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3</m:t>
                                  </m:r>
                                </m:e>
                              </m:func>
                            </m:sup>
                          </m:sSup>
                        </m:e>
                      </m:d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/>
                        </a:rPr>
                        <m:t>−16</m:t>
                      </m:r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407" y="5801381"/>
                <a:ext cx="4188967" cy="5786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5" name="TextBox 134"/>
              <p:cNvSpPr txBox="1"/>
              <p:nvPr/>
            </p:nvSpPr>
            <p:spPr>
              <a:xfrm>
                <a:off x="6669853" y="5862110"/>
                <a:ext cx="2131417" cy="5423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0070C0"/>
                          </a:solidFill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70C0"/>
                          </a:solidFill>
                          <a:latin typeface="Cambria Math"/>
                        </a:rPr>
                        <m:t>Θ</m:t>
                      </m:r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  <m:sup>
                          <m:func>
                            <m:func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3</m:t>
                              </m:r>
                            </m:e>
                          </m:func>
                        </m:sup>
                      </m:sSup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35" name="TextBox 1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853" y="5862110"/>
                <a:ext cx="2131417" cy="542393"/>
              </a:xfrm>
              <a:prstGeom prst="rect">
                <a:avLst/>
              </a:prstGeom>
              <a:blipFill>
                <a:blip r:embed="rId6"/>
                <a:stretch>
                  <a:fillRect r="-1183" b="-186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2582406" y="5269468"/>
            <a:ext cx="642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Math, math, and more math…(on board, see lecture supplement)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6669853" y="6315608"/>
                <a:ext cx="2046651" cy="5280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/>
                        </a:rPr>
                        <m:t>≈</m:t>
                      </m:r>
                      <m:r>
                        <m:rPr>
                          <m:sty m:val="p"/>
                        </m:rPr>
                        <a:rPr lang="en-US" sz="2800">
                          <a:solidFill>
                            <a:srgbClr val="0070C0"/>
                          </a:solidFill>
                          <a:latin typeface="Cambria Math"/>
                        </a:rPr>
                        <m:t>Θ</m:t>
                      </m:r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1.585</m:t>
                          </m:r>
                        </m:sup>
                      </m:sSup>
                      <m:r>
                        <a:rPr lang="en-US" sz="2800" i="1">
                          <a:solidFill>
                            <a:srgbClr val="0070C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853" y="6315608"/>
                <a:ext cx="2046651" cy="528093"/>
              </a:xfrm>
              <a:prstGeom prst="rect">
                <a:avLst/>
              </a:prstGeom>
              <a:blipFill>
                <a:blip r:embed="rId7"/>
                <a:stretch>
                  <a:fillRect r="-1235" b="-1860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08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" grpId="0"/>
      <p:bldP spid="133" grpId="0"/>
      <p:bldP spid="134" grpId="0"/>
      <p:bldP spid="135" grpId="0"/>
      <p:bldP spid="3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4759872" y="3301829"/>
            <a:ext cx="918341" cy="1828800"/>
            <a:chOff x="2434459" y="1295400"/>
            <a:chExt cx="918341" cy="3657600"/>
          </a:xfrm>
        </p:grpSpPr>
        <p:sp>
          <p:nvSpPr>
            <p:cNvPr id="39" name="Rectangle 38"/>
            <p:cNvSpPr/>
            <p:nvPr/>
          </p:nvSpPr>
          <p:spPr>
            <a:xfrm>
              <a:off x="2434459" y="4495800"/>
              <a:ext cx="228600" cy="45720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667000" y="4038600"/>
              <a:ext cx="228600" cy="91440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895600" y="3124200"/>
              <a:ext cx="228600" cy="182880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124200" y="1295400"/>
              <a:ext cx="228600" cy="365760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476500" y="1473029"/>
            <a:ext cx="914400" cy="3657600"/>
            <a:chOff x="2667000" y="-2362200"/>
            <a:chExt cx="914400" cy="731520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34" name="Rectangle 33"/>
            <p:cNvSpPr/>
            <p:nvPr/>
          </p:nvSpPr>
          <p:spPr>
            <a:xfrm>
              <a:off x="2667000" y="4038600"/>
              <a:ext cx="228600" cy="91440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895600" y="3124200"/>
              <a:ext cx="228600" cy="182880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124200" y="1295400"/>
              <a:ext cx="228600" cy="365760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352800" y="-2362200"/>
              <a:ext cx="228600" cy="73152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7316513" y="1473029"/>
            <a:ext cx="228600" cy="3657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Finite Geometric Series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4759872" y="3301829"/>
            <a:ext cx="918341" cy="1828800"/>
            <a:chOff x="2434459" y="1295400"/>
            <a:chExt cx="918341" cy="3657600"/>
          </a:xfrm>
        </p:grpSpPr>
        <p:sp>
          <p:nvSpPr>
            <p:cNvPr id="24" name="Rectangle 23"/>
            <p:cNvSpPr/>
            <p:nvPr/>
          </p:nvSpPr>
          <p:spPr>
            <a:xfrm>
              <a:off x="2434459" y="4495800"/>
              <a:ext cx="2286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667000" y="4038600"/>
              <a:ext cx="228600" cy="9144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895600" y="3124200"/>
              <a:ext cx="228600" cy="18288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124200" y="1295400"/>
              <a:ext cx="228600" cy="36576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476500" y="1473029"/>
            <a:ext cx="914400" cy="3657600"/>
            <a:chOff x="2667000" y="-2362200"/>
            <a:chExt cx="914400" cy="731520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42" name="Rectangle 41"/>
            <p:cNvSpPr/>
            <p:nvPr/>
          </p:nvSpPr>
          <p:spPr>
            <a:xfrm>
              <a:off x="2667000" y="4038600"/>
              <a:ext cx="228600" cy="9144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895600" y="3124200"/>
              <a:ext cx="228600" cy="18288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124200" y="1295400"/>
              <a:ext cx="228600" cy="365760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352800" y="-2362200"/>
              <a:ext cx="228600" cy="7315200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9373913" y="4978229"/>
            <a:ext cx="2286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/>
              <p:cNvSpPr txBox="1"/>
              <p:nvPr/>
            </p:nvSpPr>
            <p:spPr>
              <a:xfrm>
                <a:off x="5984313" y="3353646"/>
                <a:ext cx="68320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313" y="3353646"/>
                <a:ext cx="683200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8078513" y="3102114"/>
                <a:ext cx="68320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/>
                        </a:rPr>
                        <m:t>−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8513" y="3102114"/>
                <a:ext cx="683200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3810000" y="3117163"/>
                <a:ext cx="68320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/>
                        </a:rPr>
                        <m:t>−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3117163"/>
                <a:ext cx="683200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8896160" y="849868"/>
                <a:ext cx="801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𝑎</m:t>
                      </m:r>
                      <m:r>
                        <a:rPr lang="en-US" i="1">
                          <a:latin typeface="Cambria Math"/>
                        </a:rPr>
                        <m:t>&gt;1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6160" y="849868"/>
                <a:ext cx="80105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/>
              <p:cNvSpPr txBox="1"/>
              <p:nvPr/>
            </p:nvSpPr>
            <p:spPr>
              <a:xfrm>
                <a:off x="1981200" y="5206830"/>
                <a:ext cx="20129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series multiplied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𝑎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5206830"/>
                <a:ext cx="2012952" cy="646331"/>
              </a:xfrm>
              <a:prstGeom prst="rect">
                <a:avLst/>
              </a:prstGeom>
              <a:blipFill>
                <a:blip r:embed="rId6"/>
                <a:stretch>
                  <a:fillRect l="-2516" t="-1923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/>
          <p:cNvSpPr txBox="1"/>
          <p:nvPr/>
        </p:nvSpPr>
        <p:spPr>
          <a:xfrm>
            <a:off x="4616448" y="5345328"/>
            <a:ext cx="2012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series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786537" y="5359229"/>
            <a:ext cx="157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first term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/>
              <p:cNvSpPr txBox="1"/>
              <p:nvPr/>
            </p:nvSpPr>
            <p:spPr>
              <a:xfrm>
                <a:off x="1429682" y="5791200"/>
                <a:ext cx="25928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1+</m:t>
                          </m:r>
                          <m:r>
                            <a:rPr lang="en-US" i="1">
                              <a:latin typeface="Cambria Math"/>
                            </a:rPr>
                            <m:t>𝑎</m:t>
                          </m:r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+…+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𝐿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682" y="5791200"/>
                <a:ext cx="259288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/>
              <p:cNvSpPr txBox="1"/>
              <p:nvPr/>
            </p:nvSpPr>
            <p:spPr>
              <a:xfrm>
                <a:off x="4038601" y="5791200"/>
                <a:ext cx="2587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1+</m:t>
                          </m:r>
                          <m:r>
                            <a:rPr lang="en-US" i="1">
                              <a:latin typeface="Cambria Math"/>
                            </a:rPr>
                            <m:t>𝑎</m:t>
                          </m:r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+…+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𝐿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1" y="5791200"/>
                <a:ext cx="258724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/>
              <p:cNvSpPr txBox="1"/>
              <p:nvPr/>
            </p:nvSpPr>
            <p:spPr>
              <a:xfrm>
                <a:off x="7015809" y="5822085"/>
                <a:ext cx="6964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𝑎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𝐿</m:t>
                          </m:r>
                          <m:r>
                            <a:rPr lang="en-US" i="1">
                              <a:latin typeface="Cambria Math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809" y="5822085"/>
                <a:ext cx="69647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/>
              <p:cNvSpPr txBox="1"/>
              <p:nvPr/>
            </p:nvSpPr>
            <p:spPr>
              <a:xfrm>
                <a:off x="9296401" y="5822085"/>
                <a:ext cx="3658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401" y="5822085"/>
                <a:ext cx="36580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/>
          <p:cNvSpPr txBox="1"/>
          <p:nvPr/>
        </p:nvSpPr>
        <p:spPr>
          <a:xfrm>
            <a:off x="6783114" y="5283030"/>
            <a:ext cx="1522686" cy="660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next term in the series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06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6" grpId="0" animBg="1"/>
      <p:bldP spid="20" grpId="0"/>
      <p:bldP spid="55" grpId="0"/>
      <p:bldP spid="58" grpId="0"/>
      <p:bldP spid="59" grpId="0"/>
      <p:bldP spid="6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10235526" cy="619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9430338" y="1219200"/>
                <a:ext cx="64652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0338" y="1219200"/>
                <a:ext cx="646524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9178506" y="5486400"/>
                <a:ext cx="1150187" cy="5280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1.585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8506" y="5486400"/>
                <a:ext cx="1150187" cy="5280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4526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Recurrence Solving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1371601"/>
            <a:ext cx="29718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Tree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Guess/Check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“Cookbook”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Substitution</a:t>
            </a:r>
          </a:p>
        </p:txBody>
      </p:sp>
      <p:pic>
        <p:nvPicPr>
          <p:cNvPr id="1026" name="Picture 2" descr="Image result for tre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782" y="1295400"/>
            <a:ext cx="795618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654162" y="2371636"/>
            <a:ext cx="1232038" cy="1200329"/>
            <a:chOff x="883101" y="2371635"/>
            <a:chExt cx="1232038" cy="1200329"/>
          </a:xfrm>
        </p:grpSpPr>
        <p:pic>
          <p:nvPicPr>
            <p:cNvPr id="5" name="Picture 2" descr="Image result for check mark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7297" y="2667000"/>
              <a:ext cx="657842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883101" y="2371635"/>
              <a:ext cx="57419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b="1" dirty="0">
                  <a:solidFill>
                    <a:srgbClr val="FF0000"/>
                  </a:solidFill>
                  <a:latin typeface="Berlin Sans FB Demi" panose="020E0802020502020306" pitchFamily="34" charset="0"/>
                </a:rPr>
                <a:t>?</a:t>
              </a:r>
              <a:endParaRPr lang="en-US" sz="3600" b="1" dirty="0">
                <a:solidFill>
                  <a:srgbClr val="FF0000"/>
                </a:solidFill>
                <a:latin typeface="Berlin Sans FB Demi" panose="020E0802020502020306" pitchFamily="34" charset="0"/>
              </a:endParaRPr>
            </a:p>
          </p:txBody>
        </p:sp>
      </p:grpSp>
      <p:pic>
        <p:nvPicPr>
          <p:cNvPr id="1028" name="Picture 4" descr="https://images-na.ssl-images-amazon.com/images/I/61Aytsfq0IL._SX401_BO1,204,203,200_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970" y="3962401"/>
            <a:ext cx="889430" cy="1103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ubstitution socc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288" y="5334001"/>
            <a:ext cx="959313" cy="143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435942" y="2286000"/>
            <a:ext cx="4117258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560575" y="2667000"/>
            <a:ext cx="1784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(induction)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7051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Induction (review)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506795" y="1909917"/>
                <a:ext cx="38971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</a:rPr>
                  <a:t>Goal: </a:t>
                </a:r>
                <a:r>
                  <a:rPr lang="en-US" sz="2400" dirty="0"/>
                  <a:t>	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∀</m:t>
                    </m:r>
                    <m:r>
                      <a:rPr lang="en-US" sz="2400" i="1">
                        <a:latin typeface="Cambria Math"/>
                      </a:rPr>
                      <m:t>𝑘</m:t>
                    </m:r>
                    <m:r>
                      <a:rPr lang="en-US" sz="2400" i="1">
                        <a:latin typeface="Cambria Math"/>
                      </a:rPr>
                      <m:t>, </m:t>
                    </m:r>
                    <m:r>
                      <a:rPr lang="en-US" sz="2400" i="1">
                        <a:latin typeface="Cambria Math"/>
                      </a:rPr>
                      <m:t>𝑃</m:t>
                    </m:r>
                    <m:r>
                      <a:rPr lang="en-US" sz="2400" i="1">
                        <a:latin typeface="Cambria Math"/>
                      </a:rPr>
                      <m:t>(</m:t>
                    </m:r>
                    <m:r>
                      <a:rPr lang="en-US" sz="2400" i="1">
                        <a:latin typeface="Cambria Math"/>
                      </a:rPr>
                      <m:t>𝑘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 holds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795" y="1909917"/>
                <a:ext cx="3897157" cy="461665"/>
              </a:xfrm>
              <a:prstGeom prst="rect">
                <a:avLst/>
              </a:prstGeom>
              <a:blipFill>
                <a:blip r:embed="rId2"/>
                <a:stretch>
                  <a:fillRect l="-2597" t="-5263" r="-1299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524000" y="2697541"/>
                <a:ext cx="48013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</a:rPr>
                  <a:t>Base cases:</a:t>
                </a:r>
                <a:r>
                  <a:rPr lang="en-US" sz="2400" dirty="0"/>
                  <a:t> 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2400" dirty="0"/>
                  <a:t> holds		</a:t>
                </a: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2697541"/>
                <a:ext cx="4801314" cy="461665"/>
              </a:xfrm>
              <a:prstGeom prst="rect">
                <a:avLst/>
              </a:prstGeom>
              <a:blipFill>
                <a:blip r:embed="rId3"/>
                <a:stretch>
                  <a:fillRect l="-2116"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506795" y="4186536"/>
                <a:ext cx="46220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</a:rPr>
                  <a:t>Hypothesis:</a:t>
                </a:r>
                <a:r>
                  <a:rPr lang="en-US" sz="2400" dirty="0"/>
                  <a:t> 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∀</m:t>
                    </m:r>
                    <m:r>
                      <a:rPr lang="en-US" sz="2400" i="1">
                        <a:latin typeface="Cambria Math"/>
                      </a:rPr>
                      <m:t>𝑛</m:t>
                    </m:r>
                    <m:r>
                      <a:rPr lang="en-US" sz="2400" i="1">
                        <a:latin typeface="Cambria Math"/>
                      </a:rPr>
                      <m:t>&lt;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, </m:t>
                    </m:r>
                    <m:r>
                      <a:rPr lang="en-US" sz="2400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/>
                  <a:t> holds</a:t>
                </a: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795" y="4186536"/>
                <a:ext cx="4622099" cy="461665"/>
              </a:xfrm>
              <a:prstGeom prst="rect">
                <a:avLst/>
              </a:prstGeom>
              <a:blipFill>
                <a:blip r:embed="rId4"/>
                <a:stretch>
                  <a:fillRect l="-2192" t="-8108" r="-822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506794" y="5253336"/>
                <a:ext cx="46185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</a:rPr>
                  <a:t>Inductive step:</a:t>
                </a:r>
                <a:r>
                  <a:rPr lang="en-US" sz="2400" dirty="0"/>
                  <a:t>	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400" i="1">
                        <a:latin typeface="Cambria Math"/>
                      </a:rPr>
                      <m:t>⇒</m:t>
                    </m:r>
                    <m:r>
                      <a:rPr lang="en-US" sz="2400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+1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794" y="5253336"/>
                <a:ext cx="4618572" cy="461665"/>
              </a:xfrm>
              <a:prstGeom prst="rect">
                <a:avLst/>
              </a:prstGeom>
              <a:blipFill>
                <a:blip r:embed="rId5"/>
                <a:stretch>
                  <a:fillRect l="-2198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5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Karatsuba Guess and Check (Loose)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4265458" y="1066801"/>
                <a:ext cx="3349315" cy="8274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=3</m:t>
                      </m:r>
                      <m:r>
                        <a:rPr lang="en-US" sz="2800" i="1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800" i="1">
                          <a:latin typeface="Cambria Math"/>
                        </a:rPr>
                        <m:t>+8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458" y="1066801"/>
                <a:ext cx="3349315" cy="827471"/>
              </a:xfrm>
              <a:prstGeom prst="rect">
                <a:avLst/>
              </a:prstGeom>
              <a:blipFill>
                <a:blip r:embed="rId2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506795" y="1909917"/>
                <a:ext cx="56670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</a:rPr>
                  <a:t>Goal: </a:t>
                </a:r>
                <a:r>
                  <a:rPr lang="en-US" sz="2400" dirty="0"/>
                  <a:t>	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&lt;3000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1.6</m:t>
                        </m:r>
                      </m:sup>
                    </m:sSup>
                    <m:r>
                      <a:rPr lang="en-US" sz="2400" i="1">
                        <a:latin typeface="Cambria Math"/>
                      </a:rPr>
                      <m:t>=</m:t>
                    </m:r>
                    <m:r>
                      <a:rPr lang="en-US" sz="2400" i="1">
                        <a:latin typeface="Cambria Math"/>
                      </a:rPr>
                      <m:t>𝑂</m:t>
                    </m:r>
                    <m:r>
                      <a:rPr lang="en-US" sz="2400" i="1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1.6</m:t>
                        </m:r>
                      </m:sup>
                    </m:sSup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795" y="1909917"/>
                <a:ext cx="5667001" cy="461665"/>
              </a:xfrm>
              <a:prstGeom prst="rect">
                <a:avLst/>
              </a:prstGeom>
              <a:blipFill>
                <a:blip r:embed="rId3"/>
                <a:stretch>
                  <a:fillRect l="-1790"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524001" y="2697540"/>
                <a:ext cx="6874639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</a:rPr>
                  <a:t>Base cases:</a:t>
                </a:r>
                <a:r>
                  <a:rPr lang="en-US" sz="2400" dirty="0"/>
                  <a:t> 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=8&lt;3000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	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=3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8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+16=40&lt;3000⋅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1.6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US" sz="2400" dirty="0"/>
                  <a:t>		… up to some small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𝑘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		</a:t>
                </a: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1" y="2697540"/>
                <a:ext cx="6874639" cy="1569660"/>
              </a:xfrm>
              <a:prstGeom prst="rect">
                <a:avLst/>
              </a:prstGeom>
              <a:blipFill>
                <a:blip r:embed="rId4"/>
                <a:stretch>
                  <a:fillRect l="-1479" t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506794" y="4186536"/>
                <a:ext cx="66479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</a:rPr>
                  <a:t>Hypothesis:</a:t>
                </a:r>
                <a:r>
                  <a:rPr lang="en-US" sz="2400" dirty="0"/>
                  <a:t> 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∀</m:t>
                    </m:r>
                    <m:r>
                      <a:rPr lang="en-US" sz="2400" i="1">
                        <a:latin typeface="Cambria Math"/>
                      </a:rPr>
                      <m:t>𝑛</m:t>
                    </m:r>
                    <m:r>
                      <a:rPr lang="en-US" sz="2400" i="1">
                        <a:latin typeface="Cambria Math"/>
                      </a:rPr>
                      <m:t>&lt;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 </m:t>
                    </m:r>
                    <m:r>
                      <a:rPr lang="en-US" sz="2400" i="1"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&lt;3000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1.6</m:t>
                        </m:r>
                      </m:sup>
                    </m:sSup>
                  </m:oMath>
                </a14:m>
                <a:r>
                  <a:rPr lang="en-US" sz="2400" dirty="0"/>
                  <a:t>		</a:t>
                </a: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794" y="4186536"/>
                <a:ext cx="6647974" cy="461665"/>
              </a:xfrm>
              <a:prstGeom prst="rect">
                <a:avLst/>
              </a:prstGeom>
              <a:blipFill>
                <a:blip r:embed="rId5"/>
                <a:stretch>
                  <a:fillRect l="-1527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1506794" y="5253336"/>
                <a:ext cx="596496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</a:rPr>
                  <a:t>Inductive step:</a:t>
                </a:r>
                <a:r>
                  <a:rPr lang="en-US" sz="2400" dirty="0"/>
                  <a:t>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+1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&lt;3000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1.6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794" y="5253336"/>
                <a:ext cx="5964966" cy="461665"/>
              </a:xfrm>
              <a:prstGeom prst="rect">
                <a:avLst/>
              </a:prstGeom>
              <a:blipFill>
                <a:blip r:embed="rId6"/>
                <a:stretch>
                  <a:fillRect l="-1702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1645765" y="6172200"/>
            <a:ext cx="2388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see lecture supplement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75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Mergesort</a:t>
            </a:r>
            <a:r>
              <a:rPr lang="en-US" dirty="0"/>
              <a:t> Guess and Check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3892941" y="1151290"/>
                <a:ext cx="3577069" cy="8274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=2</m:t>
                      </m:r>
                      <m:r>
                        <a:rPr lang="en-US" sz="2800" i="1">
                          <a:latin typeface="Cambria Math"/>
                        </a:rPr>
                        <m:t>𝑇</m:t>
                      </m:r>
                      <m:r>
                        <a:rPr lang="en-US" sz="2800" i="1">
                          <a:latin typeface="Cambria Math"/>
                        </a:rPr>
                        <m:t>(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/>
                            </a:rPr>
                            <m:t>𝑛</m:t>
                          </m:r>
                        </m:num>
                        <m:den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sz="2800" i="1">
                          <a:latin typeface="Cambria Math"/>
                        </a:rPr>
                        <m:t> )+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941" y="1151290"/>
                <a:ext cx="3577069" cy="827471"/>
              </a:xfrm>
              <a:prstGeom prst="rect">
                <a:avLst/>
              </a:prstGeom>
              <a:blipFill>
                <a:blip r:embed="rId2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506794" y="1909917"/>
                <a:ext cx="58992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</a:rPr>
                  <a:t>Goal: </a:t>
                </a:r>
                <a:r>
                  <a:rPr lang="en-US" sz="2400" dirty="0"/>
                  <a:t>	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&lt;2</m:t>
                    </m:r>
                    <m:r>
                      <a:rPr lang="en-US" sz="2400" i="1">
                        <a:latin typeface="Cambria Math"/>
                      </a:rPr>
                      <m:t>𝑛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e>
                    </m:func>
                    <m:r>
                      <a:rPr lang="en-US" sz="2400" i="1">
                        <a:latin typeface="Cambria Math"/>
                      </a:rPr>
                      <m:t> =</m:t>
                    </m:r>
                    <m:r>
                      <a:rPr lang="en-US" sz="2400" i="1">
                        <a:latin typeface="Cambria Math"/>
                      </a:rPr>
                      <m:t>𝑂</m:t>
                    </m:r>
                    <m:r>
                      <a:rPr lang="en-US" sz="2400" i="1">
                        <a:latin typeface="Cambria Math"/>
                      </a:rPr>
                      <m:t>(</m:t>
                    </m:r>
                    <m:r>
                      <a:rPr lang="en-US" sz="2400" i="1">
                        <a:latin typeface="Cambria Math"/>
                      </a:rPr>
                      <m:t>𝑛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e>
                    </m:func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794" y="1909917"/>
                <a:ext cx="5899244" cy="461665"/>
              </a:xfrm>
              <a:prstGeom prst="rect">
                <a:avLst/>
              </a:prstGeom>
              <a:blipFill>
                <a:blip r:embed="rId3"/>
                <a:stretch>
                  <a:fillRect l="-1720"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524001" y="2697540"/>
                <a:ext cx="4688719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</a:rPr>
                  <a:t>Base cases: </a:t>
                </a: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=0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	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=2&lt;4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e>
                    </m:func>
                  </m:oMath>
                </a14:m>
                <a:endParaRPr lang="en-US" sz="2400" dirty="0"/>
              </a:p>
              <a:p>
                <a:r>
                  <a:rPr lang="en-US" sz="2400" dirty="0"/>
                  <a:t>		… up to some small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𝑘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		</a:t>
                </a: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1" y="2697540"/>
                <a:ext cx="4688719" cy="1569660"/>
              </a:xfrm>
              <a:prstGeom prst="rect">
                <a:avLst/>
              </a:prstGeom>
              <a:blipFill>
                <a:blip r:embed="rId4"/>
                <a:stretch>
                  <a:fillRect l="-2168" t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506794" y="4186536"/>
                <a:ext cx="66479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</a:rPr>
                  <a:t>Hypothesis: </a:t>
                </a: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∀</m:t>
                    </m:r>
                    <m:r>
                      <a:rPr lang="en-US" sz="2400" i="1">
                        <a:latin typeface="Cambria Math"/>
                      </a:rPr>
                      <m:t>𝑛</m:t>
                    </m:r>
                    <m:r>
                      <a:rPr lang="en-US" sz="2400" i="1">
                        <a:latin typeface="Cambria Math"/>
                      </a:rPr>
                      <m:t>&lt;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 </m:t>
                    </m:r>
                    <m:r>
                      <a:rPr lang="en-US" sz="2400" i="1"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&lt;</m:t>
                    </m:r>
                    <m:r>
                      <a:rPr lang="en-US" sz="2400" i="1">
                        <a:latin typeface="Cambria Math"/>
                      </a:rPr>
                      <m:t>𝑛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2400" dirty="0"/>
                  <a:t>		</a:t>
                </a: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794" y="4186536"/>
                <a:ext cx="6647974" cy="461665"/>
              </a:xfrm>
              <a:prstGeom prst="rect">
                <a:avLst/>
              </a:prstGeom>
              <a:blipFill>
                <a:blip r:embed="rId5"/>
                <a:stretch>
                  <a:fillRect l="-1527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1506795" y="5253336"/>
                <a:ext cx="67047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</a:rPr>
                  <a:t>Inductive step:</a:t>
                </a:r>
                <a:r>
                  <a:rPr lang="en-US" sz="2400" dirty="0"/>
                  <a:t>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+1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&lt;2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+1</m:t>
                        </m:r>
                      </m:e>
                    </m:d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US" sz="24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+1)</m:t>
                        </m:r>
                      </m:e>
                    </m:func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795" y="5253336"/>
                <a:ext cx="6704721" cy="461665"/>
              </a:xfrm>
              <a:prstGeom prst="rect">
                <a:avLst/>
              </a:prstGeom>
              <a:blipFill>
                <a:blip r:embed="rId6"/>
                <a:stretch>
                  <a:fillRect l="-1512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1645765" y="6172200"/>
            <a:ext cx="2388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see lecture supplement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2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Karatsuba Guess and Check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4265458" y="1186465"/>
                <a:ext cx="3349315" cy="8274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𝑛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=3</m:t>
                      </m:r>
                      <m:r>
                        <a:rPr lang="en-US" sz="2800" i="1">
                          <a:latin typeface="Cambria Math"/>
                        </a:rPr>
                        <m:t>𝑇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800" i="1">
                          <a:latin typeface="Cambria Math"/>
                        </a:rPr>
                        <m:t>+8</m:t>
                      </m:r>
                      <m:r>
                        <a:rPr lang="en-US" sz="28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458" y="1186465"/>
                <a:ext cx="3349315" cy="827471"/>
              </a:xfrm>
              <a:prstGeom prst="rect">
                <a:avLst/>
              </a:prstGeom>
              <a:blipFill>
                <a:blip r:embed="rId2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506794" y="1909916"/>
                <a:ext cx="6470874" cy="478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</a:rPr>
                  <a:t>Goal: </a:t>
                </a:r>
                <a:r>
                  <a:rPr lang="en-US" sz="2400" dirty="0"/>
                  <a:t>	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&lt;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 i="1">
                                <a:latin typeface="Cambria Math"/>
                              </a:rPr>
                              <m:t>3</m:t>
                            </m:r>
                          </m:e>
                        </m:func>
                      </m:sup>
                    </m:sSup>
                    <m:r>
                      <a:rPr lang="en-US" sz="2400" i="1">
                        <a:latin typeface="Cambria Math"/>
                      </a:rPr>
                      <m:t>−16</m:t>
                    </m:r>
                    <m:r>
                      <a:rPr lang="en-US" sz="2400" i="1">
                        <a:latin typeface="Cambria Math"/>
                      </a:rPr>
                      <m:t>𝑛</m:t>
                    </m:r>
                    <m:r>
                      <a:rPr lang="en-US" sz="2400" i="1">
                        <a:latin typeface="Cambria Math"/>
                      </a:rPr>
                      <m:t>=</m:t>
                    </m:r>
                    <m:r>
                      <a:rPr lang="en-US" sz="2400" i="1">
                        <a:latin typeface="Cambria Math"/>
                      </a:rPr>
                      <m:t>𝑂</m:t>
                    </m:r>
                    <m:r>
                      <a:rPr lang="en-US" sz="2400" i="1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 i="1">
                                <a:latin typeface="Cambria Math"/>
                              </a:rPr>
                              <m:t>3</m:t>
                            </m:r>
                          </m:e>
                        </m:func>
                      </m:sup>
                    </m:sSup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794" y="1909916"/>
                <a:ext cx="6470874" cy="478080"/>
              </a:xfrm>
              <a:prstGeom prst="rect">
                <a:avLst/>
              </a:prstGeom>
              <a:blipFill>
                <a:blip r:embed="rId3"/>
                <a:stretch>
                  <a:fillRect l="-1569" t="-2564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524001" y="2697541"/>
                <a:ext cx="84946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</a:rPr>
                  <a:t>Base cases: </a:t>
                </a:r>
                <a:r>
                  <a:rPr lang="en-US" sz="2400" dirty="0"/>
                  <a:t>	by inspection, holds for small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𝑛</m:t>
                    </m:r>
                  </m:oMath>
                </a14:m>
                <a:r>
                  <a:rPr lang="en-US" sz="2400" dirty="0"/>
                  <a:t> (at home)		</a:t>
                </a: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1" y="2697541"/>
                <a:ext cx="8494633" cy="461665"/>
              </a:xfrm>
              <a:prstGeom prst="rect">
                <a:avLst/>
              </a:prstGeom>
              <a:blipFill>
                <a:blip r:embed="rId4"/>
                <a:stretch>
                  <a:fillRect l="-1196"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506795" y="3505200"/>
                <a:ext cx="7571303" cy="478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</a:rPr>
                  <a:t>Hypothesis:</a:t>
                </a:r>
                <a:r>
                  <a:rPr lang="en-US" sz="2400" dirty="0"/>
                  <a:t> 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∀</m:t>
                    </m:r>
                    <m:r>
                      <a:rPr lang="en-US" sz="2400" i="1">
                        <a:latin typeface="Cambria Math"/>
                      </a:rPr>
                      <m:t>𝑛</m:t>
                    </m:r>
                    <m:r>
                      <a:rPr lang="en-US" sz="2400" i="1">
                        <a:latin typeface="Cambria Math"/>
                      </a:rPr>
                      <m:t>&lt;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 </m:t>
                    </m:r>
                    <m:r>
                      <a:rPr lang="en-US" sz="2400" i="1"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&lt;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 i="1">
                                <a:latin typeface="Cambria Math"/>
                              </a:rPr>
                              <m:t>3</m:t>
                            </m:r>
                          </m:e>
                        </m:func>
                      </m:sup>
                    </m:sSup>
                    <m:r>
                      <a:rPr lang="en-US" sz="2400" i="1">
                        <a:latin typeface="Cambria Math"/>
                      </a:rPr>
                      <m:t>−16</m:t>
                    </m:r>
                    <m:r>
                      <a:rPr lang="en-US" sz="2400" i="1">
                        <a:latin typeface="Cambria Math"/>
                      </a:rPr>
                      <m:t>𝑛</m:t>
                    </m:r>
                  </m:oMath>
                </a14:m>
                <a:r>
                  <a:rPr lang="en-US" sz="2400" dirty="0"/>
                  <a:t>		</a:t>
                </a: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795" y="3505200"/>
                <a:ext cx="7571303" cy="478080"/>
              </a:xfrm>
              <a:prstGeom prst="rect">
                <a:avLst/>
              </a:prstGeom>
              <a:blipFill>
                <a:blip r:embed="rId5"/>
                <a:stretch>
                  <a:fillRect l="-1340"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1506795" y="4567535"/>
                <a:ext cx="7298473" cy="4780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0070C0"/>
                    </a:solidFill>
                  </a:rPr>
                  <a:t>Inductive step:</a:t>
                </a:r>
                <a:r>
                  <a:rPr lang="en-US" sz="2400" dirty="0"/>
                  <a:t>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+1</m:t>
                        </m:r>
                      </m:e>
                    </m:d>
                    <m:r>
                      <a:rPr lang="en-US" sz="2400" i="1">
                        <a:latin typeface="Cambria Math"/>
                      </a:rPr>
                      <m:t>&lt;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+1)</m:t>
                        </m:r>
                      </m:e>
                      <m:sup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sz="2400" i="1">
                                <a:latin typeface="Cambria Math"/>
                              </a:rPr>
                              <m:t>3</m:t>
                            </m:r>
                          </m:e>
                        </m:func>
                      </m:sup>
                    </m:sSup>
                    <m:r>
                      <a:rPr lang="en-US" sz="2400" i="1">
                        <a:latin typeface="Cambria Math"/>
                      </a:rPr>
                      <m:t>−16(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+1)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795" y="4567535"/>
                <a:ext cx="7298473" cy="478080"/>
              </a:xfrm>
              <a:prstGeom prst="rect">
                <a:avLst/>
              </a:prstGeom>
              <a:blipFill>
                <a:blip r:embed="rId6"/>
                <a:stretch>
                  <a:fillRect l="-1391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1645765" y="6172200"/>
            <a:ext cx="2388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see lecture supplement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8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Keywords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Divide and Conquer</a:t>
            </a:r>
          </a:p>
          <a:p>
            <a:r>
              <a:rPr lang="en-US" dirty="0"/>
              <a:t>Recurrences</a:t>
            </a:r>
          </a:p>
          <a:p>
            <a:r>
              <a:rPr lang="en-US" dirty="0"/>
              <a:t>Merge Sort</a:t>
            </a:r>
          </a:p>
          <a:p>
            <a:r>
              <a:rPr lang="en-US" dirty="0"/>
              <a:t>Karatsuba</a:t>
            </a:r>
          </a:p>
          <a:p>
            <a:r>
              <a:rPr lang="en-US" dirty="0"/>
              <a:t>Tree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842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CLRS Readings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Chapter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33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Hw0 due 11pm Wednesday, Sept 5</a:t>
            </a:r>
          </a:p>
          <a:p>
            <a:pPr lvl="1"/>
            <a:r>
              <a:rPr lang="en-US" dirty="0"/>
              <a:t>Submit BOTH pdf and zip!</a:t>
            </a:r>
          </a:p>
          <a:p>
            <a:r>
              <a:rPr lang="en-US" dirty="0"/>
              <a:t>Hw1 Due Wednesday, Sept 12</a:t>
            </a:r>
          </a:p>
          <a:p>
            <a:pPr lvl="1"/>
            <a:r>
              <a:rPr lang="en-US" dirty="0"/>
              <a:t>Start early!</a:t>
            </a:r>
          </a:p>
          <a:p>
            <a:pPr lvl="1"/>
            <a:r>
              <a:rPr lang="en-US" dirty="0"/>
              <a:t>Written (use Latex!)</a:t>
            </a:r>
          </a:p>
          <a:p>
            <a:pPr lvl="1"/>
            <a:r>
              <a:rPr lang="en-US" dirty="0"/>
              <a:t>Asymptotic notation</a:t>
            </a:r>
          </a:p>
          <a:p>
            <a:pPr lvl="1"/>
            <a:r>
              <a:rPr lang="en-US" dirty="0"/>
              <a:t>Recurrences</a:t>
            </a:r>
          </a:p>
          <a:p>
            <a:pPr lvl="1"/>
            <a:r>
              <a:rPr lang="en-US" dirty="0"/>
              <a:t>Divide and Conquer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267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B3392-D260-B44B-95A1-323BBBE17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BDEBD-3D5B-B34B-9963-8C15D965D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36986-FEFF-7242-86EB-9E47EAC9E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CB4FCE-900E-E640-B5E0-B238D0330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92" y="0"/>
            <a:ext cx="110304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37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 and Conquer*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Divide</a:t>
            </a:r>
            <a:r>
              <a:rPr lang="en-US" b="1" dirty="0"/>
              <a:t>: </a:t>
            </a:r>
          </a:p>
          <a:p>
            <a:pPr lvl="1"/>
            <a:r>
              <a:rPr lang="en-US" dirty="0"/>
              <a:t>Break the problem into multiple </a:t>
            </a:r>
            <a:r>
              <a:rPr lang="en-US" dirty="0" err="1">
                <a:solidFill>
                  <a:srgbClr val="FF33CC"/>
                </a:solidFill>
              </a:rPr>
              <a:t>subproblems</a:t>
            </a:r>
            <a:r>
              <a:rPr lang="en-US" dirty="0"/>
              <a:t>, each smaller instances of the original</a:t>
            </a:r>
            <a:endParaRPr lang="en-US" b="1" dirty="0"/>
          </a:p>
          <a:p>
            <a:r>
              <a:rPr lang="en-US" b="1" dirty="0">
                <a:solidFill>
                  <a:srgbClr val="0070C0"/>
                </a:solidFill>
              </a:rPr>
              <a:t>Conquer</a:t>
            </a:r>
            <a:r>
              <a:rPr lang="en-US" b="1" dirty="0"/>
              <a:t>:</a:t>
            </a:r>
          </a:p>
          <a:p>
            <a:pPr lvl="1"/>
            <a:r>
              <a:rPr lang="en-US" dirty="0"/>
              <a:t>If the </a:t>
            </a:r>
            <a:r>
              <a:rPr lang="en-US" dirty="0" err="1"/>
              <a:t>subproblems</a:t>
            </a:r>
            <a:r>
              <a:rPr lang="en-US" dirty="0"/>
              <a:t> are “large”:</a:t>
            </a:r>
          </a:p>
          <a:p>
            <a:pPr lvl="2"/>
            <a:r>
              <a:rPr lang="en-US" dirty="0"/>
              <a:t>Solve each subproblem </a:t>
            </a:r>
            <a:r>
              <a:rPr lang="en-US" dirty="0">
                <a:solidFill>
                  <a:srgbClr val="FF33CC"/>
                </a:solidFill>
              </a:rPr>
              <a:t>recursively</a:t>
            </a:r>
          </a:p>
          <a:p>
            <a:pPr lvl="1"/>
            <a:r>
              <a:rPr lang="en-US" dirty="0"/>
              <a:t>If the subproblems are “small”:</a:t>
            </a:r>
          </a:p>
          <a:p>
            <a:pPr lvl="2"/>
            <a:r>
              <a:rPr lang="en-US" dirty="0"/>
              <a:t>Solve them directly (</a:t>
            </a:r>
            <a:r>
              <a:rPr lang="en-US" dirty="0">
                <a:solidFill>
                  <a:srgbClr val="FF33CC"/>
                </a:solidFill>
              </a:rPr>
              <a:t>base case</a:t>
            </a:r>
            <a:r>
              <a:rPr lang="en-US" dirty="0"/>
              <a:t>)</a:t>
            </a:r>
          </a:p>
          <a:p>
            <a:r>
              <a:rPr lang="en-US" b="1" dirty="0">
                <a:solidFill>
                  <a:srgbClr val="0070C0"/>
                </a:solidFill>
              </a:rPr>
              <a:t>Combine</a:t>
            </a:r>
            <a:r>
              <a:rPr lang="en-US" b="1" dirty="0"/>
              <a:t>:</a:t>
            </a:r>
          </a:p>
          <a:p>
            <a:pPr lvl="1"/>
            <a:r>
              <a:rPr lang="en-US" dirty="0"/>
              <a:t>Merge together solutions to subproblems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924800" y="648866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*CLRS Chapter 4</a:t>
            </a:r>
          </a:p>
        </p:txBody>
      </p:sp>
      <p:grpSp>
        <p:nvGrpSpPr>
          <p:cNvPr id="98" name="Group 97"/>
          <p:cNvGrpSpPr/>
          <p:nvPr/>
        </p:nvGrpSpPr>
        <p:grpSpPr>
          <a:xfrm>
            <a:off x="3752862" y="1337079"/>
            <a:ext cx="833409" cy="817684"/>
            <a:chOff x="2667000" y="1295400"/>
            <a:chExt cx="4038600" cy="3962400"/>
          </a:xfrm>
        </p:grpSpPr>
        <p:grpSp>
          <p:nvGrpSpPr>
            <p:cNvPr id="6" name="Group 5"/>
            <p:cNvGrpSpPr/>
            <p:nvPr/>
          </p:nvGrpSpPr>
          <p:grpSpPr>
            <a:xfrm>
              <a:off x="2667000" y="1295400"/>
              <a:ext cx="1828800" cy="1828800"/>
              <a:chOff x="2841523" y="1524000"/>
              <a:chExt cx="1828800" cy="1828800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2841523" y="15240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3298723" y="15240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3755923" y="15240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213123" y="15240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841523" y="19812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3298723" y="19812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755923" y="19812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213123" y="19812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2841523" y="2438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298723" y="2438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3755923" y="2438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4213123" y="2438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2841523" y="28956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3298723" y="28956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3755923" y="28956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4213123" y="2895600"/>
                <a:ext cx="457200" cy="4572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4876800" y="1295400"/>
              <a:ext cx="1828800" cy="1828800"/>
              <a:chOff x="4670323" y="1524000"/>
              <a:chExt cx="1828800" cy="1828800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4670323" y="15240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5127523" y="15240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5584723" y="15240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6041923" y="15240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4670323" y="19812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5127523" y="19812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5584723" y="19812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6041923" y="19812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4670323" y="2438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5127523" y="2438400"/>
                <a:ext cx="457200" cy="4572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5584723" y="2438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6041923" y="2438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4670323" y="28956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127523" y="28956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5584723" y="28956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041923" y="28956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2667000" y="3429000"/>
              <a:ext cx="1828800" cy="1828800"/>
              <a:chOff x="2841523" y="3352800"/>
              <a:chExt cx="1828800" cy="18288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2841523" y="33528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298723" y="33528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755923" y="33528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4213123" y="3352800"/>
                <a:ext cx="457200" cy="4572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2841523" y="38100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3298723" y="38100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755923" y="38100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4213123" y="38100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2841523" y="42672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298723" y="42672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755923" y="42672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213123" y="42672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2841523" y="4724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3298723" y="4724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3755923" y="4724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4213123" y="4724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4876800" y="3429000"/>
              <a:ext cx="1828800" cy="1828800"/>
              <a:chOff x="4670323" y="3352800"/>
              <a:chExt cx="1828800" cy="1828800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4670323" y="3352800"/>
                <a:ext cx="457200" cy="4572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5127523" y="33528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5584723" y="33528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6041923" y="33528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4670323" y="38100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5127523" y="38100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5584723" y="38100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6041923" y="38100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4670323" y="42672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5127523" y="42672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5584723" y="42672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6041923" y="42672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670323" y="4724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5127523" y="4724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5584723" y="4724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6041923" y="4724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1" name="Group 260"/>
          <p:cNvGrpSpPr/>
          <p:nvPr/>
        </p:nvGrpSpPr>
        <p:grpSpPr>
          <a:xfrm>
            <a:off x="7315200" y="3276600"/>
            <a:ext cx="817684" cy="817684"/>
            <a:chOff x="5976352" y="3352800"/>
            <a:chExt cx="408096" cy="408096"/>
          </a:xfrm>
        </p:grpSpPr>
        <p:grpSp>
          <p:nvGrpSpPr>
            <p:cNvPr id="168" name="Group 167"/>
            <p:cNvGrpSpPr/>
            <p:nvPr/>
          </p:nvGrpSpPr>
          <p:grpSpPr>
            <a:xfrm>
              <a:off x="5976352" y="3352800"/>
              <a:ext cx="408096" cy="408096"/>
              <a:chOff x="2841523" y="1524000"/>
              <a:chExt cx="1828800" cy="1828800"/>
            </a:xfrm>
          </p:grpSpPr>
          <p:sp>
            <p:nvSpPr>
              <p:cNvPr id="169" name="Rectangle 168"/>
              <p:cNvSpPr/>
              <p:nvPr/>
            </p:nvSpPr>
            <p:spPr>
              <a:xfrm>
                <a:off x="2841523" y="15240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3298723" y="15240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170"/>
              <p:cNvSpPr/>
              <p:nvPr/>
            </p:nvSpPr>
            <p:spPr>
              <a:xfrm>
                <a:off x="3755923" y="15240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/>
              <p:cNvSpPr/>
              <p:nvPr/>
            </p:nvSpPr>
            <p:spPr>
              <a:xfrm>
                <a:off x="4213123" y="15240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2841523" y="19812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3298723" y="19812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Rectangle 174"/>
              <p:cNvSpPr/>
              <p:nvPr/>
            </p:nvSpPr>
            <p:spPr>
              <a:xfrm>
                <a:off x="3755923" y="19812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/>
              <p:cNvSpPr/>
              <p:nvPr/>
            </p:nvSpPr>
            <p:spPr>
              <a:xfrm>
                <a:off x="4213123" y="19812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/>
              <p:cNvSpPr/>
              <p:nvPr/>
            </p:nvSpPr>
            <p:spPr>
              <a:xfrm>
                <a:off x="2841523" y="2438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3298723" y="2438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3755923" y="2438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4213123" y="2438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2841523" y="28956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3298723" y="28956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3755923" y="28956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>
                <a:off x="4213123" y="2895600"/>
                <a:ext cx="457200" cy="4572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36" name="Straight Connector 235"/>
            <p:cNvCxnSpPr/>
            <p:nvPr/>
          </p:nvCxnSpPr>
          <p:spPr>
            <a:xfrm>
              <a:off x="6180400" y="3352800"/>
              <a:ext cx="0" cy="40809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 flipH="1">
              <a:off x="5976352" y="3556848"/>
              <a:ext cx="408096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4" name="Group 243"/>
            <p:cNvGrpSpPr/>
            <p:nvPr/>
          </p:nvGrpSpPr>
          <p:grpSpPr>
            <a:xfrm rot="16200000">
              <a:off x="6078376" y="3454824"/>
              <a:ext cx="204048" cy="204048"/>
              <a:chOff x="5867400" y="4149213"/>
              <a:chExt cx="914400" cy="914400"/>
            </a:xfrm>
            <a:solidFill>
              <a:srgbClr val="FF0000"/>
            </a:solidFill>
          </p:grpSpPr>
          <p:sp>
            <p:nvSpPr>
              <p:cNvPr id="245" name="Rectangle 244"/>
              <p:cNvSpPr/>
              <p:nvPr/>
            </p:nvSpPr>
            <p:spPr>
              <a:xfrm>
                <a:off x="58674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Rectangle 245"/>
              <p:cNvSpPr/>
              <p:nvPr/>
            </p:nvSpPr>
            <p:spPr>
              <a:xfrm>
                <a:off x="63246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Rectangle 246"/>
              <p:cNvSpPr/>
              <p:nvPr/>
            </p:nvSpPr>
            <p:spPr>
              <a:xfrm>
                <a:off x="6324600" y="46064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6" name="Group 285"/>
          <p:cNvGrpSpPr/>
          <p:nvPr/>
        </p:nvGrpSpPr>
        <p:grpSpPr>
          <a:xfrm>
            <a:off x="7320695" y="4220344"/>
            <a:ext cx="835526" cy="822595"/>
            <a:chOff x="6200042" y="4631642"/>
            <a:chExt cx="408842" cy="408842"/>
          </a:xfrm>
        </p:grpSpPr>
        <p:sp>
          <p:nvSpPr>
            <p:cNvPr id="280" name="Rectangle 279"/>
            <p:cNvSpPr/>
            <p:nvPr/>
          </p:nvSpPr>
          <p:spPr>
            <a:xfrm>
              <a:off x="6200042" y="4631642"/>
              <a:ext cx="204421" cy="2044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6404463" y="4631642"/>
              <a:ext cx="204421" cy="2044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/>
            <p:cNvSpPr/>
            <p:nvPr/>
          </p:nvSpPr>
          <p:spPr>
            <a:xfrm>
              <a:off x="6200042" y="4836063"/>
              <a:ext cx="204421" cy="2044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/>
            <p:cNvSpPr/>
            <p:nvPr/>
          </p:nvSpPr>
          <p:spPr>
            <a:xfrm>
              <a:off x="6404463" y="4836063"/>
              <a:ext cx="204421" cy="20442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6" name="Group 265"/>
          <p:cNvGrpSpPr/>
          <p:nvPr/>
        </p:nvGrpSpPr>
        <p:grpSpPr>
          <a:xfrm rot="16200000">
            <a:off x="7315200" y="4211131"/>
            <a:ext cx="841021" cy="841021"/>
            <a:chOff x="5867400" y="4149213"/>
            <a:chExt cx="914400" cy="914400"/>
          </a:xfrm>
          <a:solidFill>
            <a:srgbClr val="FF0000"/>
          </a:solidFill>
        </p:grpSpPr>
        <p:sp>
          <p:nvSpPr>
            <p:cNvPr id="267" name="Rectangle 266"/>
            <p:cNvSpPr/>
            <p:nvPr/>
          </p:nvSpPr>
          <p:spPr>
            <a:xfrm>
              <a:off x="5867400" y="4149213"/>
              <a:ext cx="457200" cy="4572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6324600" y="4149213"/>
              <a:ext cx="457200" cy="4572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/>
            <p:cNvSpPr/>
            <p:nvPr/>
          </p:nvSpPr>
          <p:spPr>
            <a:xfrm>
              <a:off x="6324600" y="4606413"/>
              <a:ext cx="457200" cy="4572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8601458" y="5334001"/>
            <a:ext cx="847343" cy="847343"/>
            <a:chOff x="2841522" y="1523998"/>
            <a:chExt cx="3657601" cy="3657604"/>
          </a:xfrm>
        </p:grpSpPr>
        <p:grpSp>
          <p:nvGrpSpPr>
            <p:cNvPr id="359" name="Group 358"/>
            <p:cNvGrpSpPr/>
            <p:nvPr/>
          </p:nvGrpSpPr>
          <p:grpSpPr>
            <a:xfrm>
              <a:off x="2841523" y="1524000"/>
              <a:ext cx="3657600" cy="3657600"/>
              <a:chOff x="1728019" y="2819400"/>
              <a:chExt cx="3657600" cy="3657600"/>
            </a:xfrm>
          </p:grpSpPr>
          <p:sp>
            <p:nvSpPr>
              <p:cNvPr id="428" name="Rectangle 427"/>
              <p:cNvSpPr/>
              <p:nvPr/>
            </p:nvSpPr>
            <p:spPr>
              <a:xfrm>
                <a:off x="1728019" y="2819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9" name="Rectangle 428"/>
              <p:cNvSpPr/>
              <p:nvPr/>
            </p:nvSpPr>
            <p:spPr>
              <a:xfrm>
                <a:off x="2185219" y="2819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0" name="Rectangle 429"/>
              <p:cNvSpPr/>
              <p:nvPr/>
            </p:nvSpPr>
            <p:spPr>
              <a:xfrm>
                <a:off x="2642419" y="2819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1" name="Rectangle 430"/>
              <p:cNvSpPr/>
              <p:nvPr/>
            </p:nvSpPr>
            <p:spPr>
              <a:xfrm>
                <a:off x="3099619" y="2819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2" name="Rectangle 431"/>
              <p:cNvSpPr/>
              <p:nvPr/>
            </p:nvSpPr>
            <p:spPr>
              <a:xfrm>
                <a:off x="3556819" y="2819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3" name="Rectangle 432"/>
              <p:cNvSpPr/>
              <p:nvPr/>
            </p:nvSpPr>
            <p:spPr>
              <a:xfrm>
                <a:off x="4014019" y="2819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4" name="Rectangle 433"/>
              <p:cNvSpPr/>
              <p:nvPr/>
            </p:nvSpPr>
            <p:spPr>
              <a:xfrm>
                <a:off x="4471219" y="2819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5" name="Rectangle 434"/>
              <p:cNvSpPr/>
              <p:nvPr/>
            </p:nvSpPr>
            <p:spPr>
              <a:xfrm>
                <a:off x="4928419" y="2819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6" name="Rectangle 435"/>
              <p:cNvSpPr/>
              <p:nvPr/>
            </p:nvSpPr>
            <p:spPr>
              <a:xfrm>
                <a:off x="1728019" y="32766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7" name="Rectangle 436"/>
              <p:cNvSpPr/>
              <p:nvPr/>
            </p:nvSpPr>
            <p:spPr>
              <a:xfrm>
                <a:off x="2185219" y="32766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8" name="Rectangle 437"/>
              <p:cNvSpPr/>
              <p:nvPr/>
            </p:nvSpPr>
            <p:spPr>
              <a:xfrm>
                <a:off x="2642419" y="32766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9" name="Rectangle 438"/>
              <p:cNvSpPr/>
              <p:nvPr/>
            </p:nvSpPr>
            <p:spPr>
              <a:xfrm>
                <a:off x="3099619" y="32766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0" name="Rectangle 439"/>
              <p:cNvSpPr/>
              <p:nvPr/>
            </p:nvSpPr>
            <p:spPr>
              <a:xfrm>
                <a:off x="3556819" y="32766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1" name="Rectangle 440"/>
              <p:cNvSpPr/>
              <p:nvPr/>
            </p:nvSpPr>
            <p:spPr>
              <a:xfrm>
                <a:off x="4014019" y="32766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2" name="Rectangle 441"/>
              <p:cNvSpPr/>
              <p:nvPr/>
            </p:nvSpPr>
            <p:spPr>
              <a:xfrm>
                <a:off x="4471219" y="32766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3" name="Rectangle 442"/>
              <p:cNvSpPr/>
              <p:nvPr/>
            </p:nvSpPr>
            <p:spPr>
              <a:xfrm>
                <a:off x="4928419" y="32766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4" name="Rectangle 443"/>
              <p:cNvSpPr/>
              <p:nvPr/>
            </p:nvSpPr>
            <p:spPr>
              <a:xfrm>
                <a:off x="1728019" y="37338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5" name="Rectangle 444"/>
              <p:cNvSpPr/>
              <p:nvPr/>
            </p:nvSpPr>
            <p:spPr>
              <a:xfrm>
                <a:off x="2185219" y="37338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6" name="Rectangle 445"/>
              <p:cNvSpPr/>
              <p:nvPr/>
            </p:nvSpPr>
            <p:spPr>
              <a:xfrm>
                <a:off x="2642419" y="37338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7" name="Rectangle 446"/>
              <p:cNvSpPr/>
              <p:nvPr/>
            </p:nvSpPr>
            <p:spPr>
              <a:xfrm>
                <a:off x="3099619" y="37338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8" name="Rectangle 447"/>
              <p:cNvSpPr/>
              <p:nvPr/>
            </p:nvSpPr>
            <p:spPr>
              <a:xfrm>
                <a:off x="3556819" y="37338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9" name="Rectangle 448"/>
              <p:cNvSpPr/>
              <p:nvPr/>
            </p:nvSpPr>
            <p:spPr>
              <a:xfrm>
                <a:off x="4014019" y="3733800"/>
                <a:ext cx="457200" cy="4572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0" name="Rectangle 449"/>
              <p:cNvSpPr/>
              <p:nvPr/>
            </p:nvSpPr>
            <p:spPr>
              <a:xfrm>
                <a:off x="4471219" y="37338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1" name="Rectangle 450"/>
              <p:cNvSpPr/>
              <p:nvPr/>
            </p:nvSpPr>
            <p:spPr>
              <a:xfrm>
                <a:off x="4928419" y="37338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2" name="Rectangle 451"/>
              <p:cNvSpPr/>
              <p:nvPr/>
            </p:nvSpPr>
            <p:spPr>
              <a:xfrm>
                <a:off x="1728019" y="41910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3" name="Rectangle 452"/>
              <p:cNvSpPr/>
              <p:nvPr/>
            </p:nvSpPr>
            <p:spPr>
              <a:xfrm>
                <a:off x="2185219" y="41910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4" name="Rectangle 453"/>
              <p:cNvSpPr/>
              <p:nvPr/>
            </p:nvSpPr>
            <p:spPr>
              <a:xfrm>
                <a:off x="2642419" y="41910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5" name="Rectangle 454"/>
              <p:cNvSpPr/>
              <p:nvPr/>
            </p:nvSpPr>
            <p:spPr>
              <a:xfrm>
                <a:off x="3099619" y="41910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6" name="Rectangle 455"/>
              <p:cNvSpPr/>
              <p:nvPr/>
            </p:nvSpPr>
            <p:spPr>
              <a:xfrm>
                <a:off x="3556819" y="41910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7" name="Rectangle 456"/>
              <p:cNvSpPr/>
              <p:nvPr/>
            </p:nvSpPr>
            <p:spPr>
              <a:xfrm>
                <a:off x="4014019" y="41910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8" name="Rectangle 457"/>
              <p:cNvSpPr/>
              <p:nvPr/>
            </p:nvSpPr>
            <p:spPr>
              <a:xfrm>
                <a:off x="4471219" y="41910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9" name="Rectangle 458"/>
              <p:cNvSpPr/>
              <p:nvPr/>
            </p:nvSpPr>
            <p:spPr>
              <a:xfrm>
                <a:off x="4928419" y="41910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0" name="Rectangle 459"/>
              <p:cNvSpPr/>
              <p:nvPr/>
            </p:nvSpPr>
            <p:spPr>
              <a:xfrm>
                <a:off x="1728019" y="46482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1" name="Rectangle 460"/>
              <p:cNvSpPr/>
              <p:nvPr/>
            </p:nvSpPr>
            <p:spPr>
              <a:xfrm>
                <a:off x="2185219" y="46482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2" name="Rectangle 461"/>
              <p:cNvSpPr/>
              <p:nvPr/>
            </p:nvSpPr>
            <p:spPr>
              <a:xfrm>
                <a:off x="2642419" y="46482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3" name="Rectangle 462"/>
              <p:cNvSpPr/>
              <p:nvPr/>
            </p:nvSpPr>
            <p:spPr>
              <a:xfrm>
                <a:off x="3099619" y="46482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4" name="Rectangle 463"/>
              <p:cNvSpPr/>
              <p:nvPr/>
            </p:nvSpPr>
            <p:spPr>
              <a:xfrm>
                <a:off x="3556819" y="46482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5" name="Rectangle 464"/>
              <p:cNvSpPr/>
              <p:nvPr/>
            </p:nvSpPr>
            <p:spPr>
              <a:xfrm>
                <a:off x="4014019" y="46482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6" name="Rectangle 465"/>
              <p:cNvSpPr/>
              <p:nvPr/>
            </p:nvSpPr>
            <p:spPr>
              <a:xfrm>
                <a:off x="4471219" y="46482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7" name="Rectangle 466"/>
              <p:cNvSpPr/>
              <p:nvPr/>
            </p:nvSpPr>
            <p:spPr>
              <a:xfrm>
                <a:off x="4928419" y="46482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8" name="Rectangle 467"/>
              <p:cNvSpPr/>
              <p:nvPr/>
            </p:nvSpPr>
            <p:spPr>
              <a:xfrm>
                <a:off x="1728019" y="5105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9" name="Rectangle 468"/>
              <p:cNvSpPr/>
              <p:nvPr/>
            </p:nvSpPr>
            <p:spPr>
              <a:xfrm>
                <a:off x="2185219" y="5105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0" name="Rectangle 469"/>
              <p:cNvSpPr/>
              <p:nvPr/>
            </p:nvSpPr>
            <p:spPr>
              <a:xfrm>
                <a:off x="2642419" y="5105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1" name="Rectangle 470"/>
              <p:cNvSpPr/>
              <p:nvPr/>
            </p:nvSpPr>
            <p:spPr>
              <a:xfrm>
                <a:off x="3099619" y="5105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2" name="Rectangle 471"/>
              <p:cNvSpPr/>
              <p:nvPr/>
            </p:nvSpPr>
            <p:spPr>
              <a:xfrm>
                <a:off x="3556819" y="5105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Rectangle 472"/>
              <p:cNvSpPr/>
              <p:nvPr/>
            </p:nvSpPr>
            <p:spPr>
              <a:xfrm>
                <a:off x="4014019" y="5105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4" name="Rectangle 473"/>
              <p:cNvSpPr/>
              <p:nvPr/>
            </p:nvSpPr>
            <p:spPr>
              <a:xfrm>
                <a:off x="4471219" y="5105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5" name="Rectangle 474"/>
              <p:cNvSpPr/>
              <p:nvPr/>
            </p:nvSpPr>
            <p:spPr>
              <a:xfrm>
                <a:off x="4928419" y="51054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6" name="Rectangle 475"/>
              <p:cNvSpPr/>
              <p:nvPr/>
            </p:nvSpPr>
            <p:spPr>
              <a:xfrm>
                <a:off x="1728019" y="55626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7" name="Rectangle 476"/>
              <p:cNvSpPr/>
              <p:nvPr/>
            </p:nvSpPr>
            <p:spPr>
              <a:xfrm>
                <a:off x="2185219" y="55626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8" name="Rectangle 477"/>
              <p:cNvSpPr/>
              <p:nvPr/>
            </p:nvSpPr>
            <p:spPr>
              <a:xfrm>
                <a:off x="2642419" y="55626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9" name="Rectangle 478"/>
              <p:cNvSpPr/>
              <p:nvPr/>
            </p:nvSpPr>
            <p:spPr>
              <a:xfrm>
                <a:off x="3099619" y="55626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0" name="Rectangle 479"/>
              <p:cNvSpPr/>
              <p:nvPr/>
            </p:nvSpPr>
            <p:spPr>
              <a:xfrm>
                <a:off x="3556819" y="55626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1" name="Rectangle 480"/>
              <p:cNvSpPr/>
              <p:nvPr/>
            </p:nvSpPr>
            <p:spPr>
              <a:xfrm>
                <a:off x="4014019" y="55626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2" name="Rectangle 481"/>
              <p:cNvSpPr/>
              <p:nvPr/>
            </p:nvSpPr>
            <p:spPr>
              <a:xfrm>
                <a:off x="4471219" y="55626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3" name="Rectangle 482"/>
              <p:cNvSpPr/>
              <p:nvPr/>
            </p:nvSpPr>
            <p:spPr>
              <a:xfrm>
                <a:off x="4928419" y="55626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4" name="Rectangle 483"/>
              <p:cNvSpPr/>
              <p:nvPr/>
            </p:nvSpPr>
            <p:spPr>
              <a:xfrm>
                <a:off x="1728019" y="60198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Rectangle 484"/>
              <p:cNvSpPr/>
              <p:nvPr/>
            </p:nvSpPr>
            <p:spPr>
              <a:xfrm>
                <a:off x="2185219" y="60198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6" name="Rectangle 485"/>
              <p:cNvSpPr/>
              <p:nvPr/>
            </p:nvSpPr>
            <p:spPr>
              <a:xfrm>
                <a:off x="2642419" y="60198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7" name="Rectangle 486"/>
              <p:cNvSpPr/>
              <p:nvPr/>
            </p:nvSpPr>
            <p:spPr>
              <a:xfrm>
                <a:off x="3099619" y="60198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8" name="Rectangle 487"/>
              <p:cNvSpPr/>
              <p:nvPr/>
            </p:nvSpPr>
            <p:spPr>
              <a:xfrm>
                <a:off x="3556819" y="60198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9" name="Rectangle 488"/>
              <p:cNvSpPr/>
              <p:nvPr/>
            </p:nvSpPr>
            <p:spPr>
              <a:xfrm>
                <a:off x="4014019" y="60198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0" name="Rectangle 489"/>
              <p:cNvSpPr/>
              <p:nvPr/>
            </p:nvSpPr>
            <p:spPr>
              <a:xfrm>
                <a:off x="4471219" y="60198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1" name="Rectangle 490"/>
              <p:cNvSpPr/>
              <p:nvPr/>
            </p:nvSpPr>
            <p:spPr>
              <a:xfrm>
                <a:off x="4928419" y="6019800"/>
                <a:ext cx="457200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0" name="Group 359"/>
            <p:cNvGrpSpPr/>
            <p:nvPr/>
          </p:nvGrpSpPr>
          <p:grpSpPr>
            <a:xfrm rot="10800000">
              <a:off x="4227908" y="2895600"/>
              <a:ext cx="914400" cy="914400"/>
              <a:chOff x="5867400" y="4149213"/>
              <a:chExt cx="914400" cy="914400"/>
            </a:xfrm>
            <a:solidFill>
              <a:srgbClr val="FF0000"/>
            </a:solidFill>
          </p:grpSpPr>
          <p:sp>
            <p:nvSpPr>
              <p:cNvPr id="425" name="Rectangle 424"/>
              <p:cNvSpPr/>
              <p:nvPr/>
            </p:nvSpPr>
            <p:spPr>
              <a:xfrm>
                <a:off x="58674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6" name="Rectangle 425"/>
              <p:cNvSpPr/>
              <p:nvPr/>
            </p:nvSpPr>
            <p:spPr>
              <a:xfrm>
                <a:off x="63246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7" name="Rectangle 426"/>
              <p:cNvSpPr/>
              <p:nvPr/>
            </p:nvSpPr>
            <p:spPr>
              <a:xfrm>
                <a:off x="6324600" y="46064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1" name="Group 360"/>
            <p:cNvGrpSpPr/>
            <p:nvPr/>
          </p:nvGrpSpPr>
          <p:grpSpPr>
            <a:xfrm rot="10800000">
              <a:off x="3314021" y="3810001"/>
              <a:ext cx="914400" cy="914400"/>
              <a:chOff x="5867400" y="4149213"/>
              <a:chExt cx="914400" cy="914400"/>
            </a:xfrm>
            <a:solidFill>
              <a:srgbClr val="0070C0"/>
            </a:solidFill>
          </p:grpSpPr>
          <p:sp>
            <p:nvSpPr>
              <p:cNvPr id="422" name="Rectangle 421"/>
              <p:cNvSpPr/>
              <p:nvPr/>
            </p:nvSpPr>
            <p:spPr>
              <a:xfrm>
                <a:off x="58674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3" name="Rectangle 422"/>
              <p:cNvSpPr/>
              <p:nvPr/>
            </p:nvSpPr>
            <p:spPr>
              <a:xfrm>
                <a:off x="63246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4" name="Rectangle 423"/>
              <p:cNvSpPr/>
              <p:nvPr/>
            </p:nvSpPr>
            <p:spPr>
              <a:xfrm>
                <a:off x="6324600" y="46064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2" name="Group 361"/>
            <p:cNvGrpSpPr/>
            <p:nvPr/>
          </p:nvGrpSpPr>
          <p:grpSpPr>
            <a:xfrm rot="5400000">
              <a:off x="5142308" y="3810002"/>
              <a:ext cx="914400" cy="914400"/>
              <a:chOff x="5867400" y="4149213"/>
              <a:chExt cx="914400" cy="914400"/>
            </a:xfrm>
            <a:solidFill>
              <a:srgbClr val="0070C0"/>
            </a:solidFill>
          </p:grpSpPr>
          <p:sp>
            <p:nvSpPr>
              <p:cNvPr id="419" name="Rectangle 418"/>
              <p:cNvSpPr/>
              <p:nvPr/>
            </p:nvSpPr>
            <p:spPr>
              <a:xfrm>
                <a:off x="58674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0" name="Rectangle 419"/>
              <p:cNvSpPr/>
              <p:nvPr/>
            </p:nvSpPr>
            <p:spPr>
              <a:xfrm>
                <a:off x="63246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1" name="Rectangle 420"/>
              <p:cNvSpPr/>
              <p:nvPr/>
            </p:nvSpPr>
            <p:spPr>
              <a:xfrm>
                <a:off x="6324600" y="46064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3" name="Group 362"/>
            <p:cNvGrpSpPr/>
            <p:nvPr/>
          </p:nvGrpSpPr>
          <p:grpSpPr>
            <a:xfrm rot="16200000">
              <a:off x="3298723" y="1981200"/>
              <a:ext cx="914400" cy="914400"/>
              <a:chOff x="5867400" y="4149213"/>
              <a:chExt cx="914400" cy="914400"/>
            </a:xfrm>
            <a:solidFill>
              <a:srgbClr val="0070C0"/>
            </a:solidFill>
          </p:grpSpPr>
          <p:sp>
            <p:nvSpPr>
              <p:cNvPr id="416" name="Rectangle 415"/>
              <p:cNvSpPr/>
              <p:nvPr/>
            </p:nvSpPr>
            <p:spPr>
              <a:xfrm>
                <a:off x="58674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7" name="Rectangle 416"/>
              <p:cNvSpPr/>
              <p:nvPr/>
            </p:nvSpPr>
            <p:spPr>
              <a:xfrm>
                <a:off x="63246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8" name="Rectangle 417"/>
              <p:cNvSpPr/>
              <p:nvPr/>
            </p:nvSpPr>
            <p:spPr>
              <a:xfrm>
                <a:off x="6324600" y="46064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4" name="Group 363"/>
            <p:cNvGrpSpPr/>
            <p:nvPr/>
          </p:nvGrpSpPr>
          <p:grpSpPr>
            <a:xfrm>
              <a:off x="5127523" y="1981199"/>
              <a:ext cx="914400" cy="914400"/>
              <a:chOff x="5867400" y="4149213"/>
              <a:chExt cx="914400" cy="914400"/>
            </a:xfrm>
            <a:solidFill>
              <a:srgbClr val="0070C0"/>
            </a:solidFill>
          </p:grpSpPr>
          <p:sp>
            <p:nvSpPr>
              <p:cNvPr id="413" name="Rectangle 412"/>
              <p:cNvSpPr/>
              <p:nvPr/>
            </p:nvSpPr>
            <p:spPr>
              <a:xfrm>
                <a:off x="58674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4" name="Rectangle 413"/>
              <p:cNvSpPr/>
              <p:nvPr/>
            </p:nvSpPr>
            <p:spPr>
              <a:xfrm>
                <a:off x="63246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5" name="Rectangle 414"/>
              <p:cNvSpPr/>
              <p:nvPr/>
            </p:nvSpPr>
            <p:spPr>
              <a:xfrm>
                <a:off x="6324600" y="46064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5" name="Group 364"/>
            <p:cNvGrpSpPr/>
            <p:nvPr/>
          </p:nvGrpSpPr>
          <p:grpSpPr>
            <a:xfrm rot="16200000">
              <a:off x="2841523" y="1523999"/>
              <a:ext cx="914400" cy="914400"/>
              <a:chOff x="5867400" y="4149213"/>
              <a:chExt cx="914400" cy="91440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410" name="Rectangle 409"/>
              <p:cNvSpPr/>
              <p:nvPr/>
            </p:nvSpPr>
            <p:spPr>
              <a:xfrm>
                <a:off x="58674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" name="Rectangle 410"/>
              <p:cNvSpPr/>
              <p:nvPr/>
            </p:nvSpPr>
            <p:spPr>
              <a:xfrm>
                <a:off x="63246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2" name="Rectangle 411"/>
              <p:cNvSpPr/>
              <p:nvPr/>
            </p:nvSpPr>
            <p:spPr>
              <a:xfrm>
                <a:off x="6324600" y="46064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6" name="Group 365"/>
            <p:cNvGrpSpPr/>
            <p:nvPr/>
          </p:nvGrpSpPr>
          <p:grpSpPr>
            <a:xfrm>
              <a:off x="5584723" y="1523998"/>
              <a:ext cx="914400" cy="914400"/>
              <a:chOff x="5867400" y="4149213"/>
              <a:chExt cx="914400" cy="91440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407" name="Rectangle 406"/>
              <p:cNvSpPr/>
              <p:nvPr/>
            </p:nvSpPr>
            <p:spPr>
              <a:xfrm>
                <a:off x="58674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8" name="Rectangle 407"/>
              <p:cNvSpPr/>
              <p:nvPr/>
            </p:nvSpPr>
            <p:spPr>
              <a:xfrm>
                <a:off x="63246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9" name="Rectangle 408"/>
              <p:cNvSpPr/>
              <p:nvPr/>
            </p:nvSpPr>
            <p:spPr>
              <a:xfrm>
                <a:off x="6324600" y="46064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7" name="Group 366"/>
            <p:cNvGrpSpPr/>
            <p:nvPr/>
          </p:nvGrpSpPr>
          <p:grpSpPr>
            <a:xfrm rot="5400000">
              <a:off x="5584723" y="4267200"/>
              <a:ext cx="914400" cy="914400"/>
              <a:chOff x="5867400" y="4149213"/>
              <a:chExt cx="914400" cy="91440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404" name="Rectangle 403"/>
              <p:cNvSpPr/>
              <p:nvPr/>
            </p:nvSpPr>
            <p:spPr>
              <a:xfrm>
                <a:off x="58674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5" name="Rectangle 404"/>
              <p:cNvSpPr/>
              <p:nvPr/>
            </p:nvSpPr>
            <p:spPr>
              <a:xfrm>
                <a:off x="63246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6" name="Rectangle 405"/>
              <p:cNvSpPr/>
              <p:nvPr/>
            </p:nvSpPr>
            <p:spPr>
              <a:xfrm>
                <a:off x="6324600" y="46064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8" name="Group 367"/>
            <p:cNvGrpSpPr/>
            <p:nvPr/>
          </p:nvGrpSpPr>
          <p:grpSpPr>
            <a:xfrm rot="10800000">
              <a:off x="2841523" y="4267200"/>
              <a:ext cx="914400" cy="914400"/>
              <a:chOff x="5867400" y="4149213"/>
              <a:chExt cx="914400" cy="91440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401" name="Rectangle 400"/>
              <p:cNvSpPr/>
              <p:nvPr/>
            </p:nvSpPr>
            <p:spPr>
              <a:xfrm>
                <a:off x="58674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Rectangle 401"/>
              <p:cNvSpPr/>
              <p:nvPr/>
            </p:nvSpPr>
            <p:spPr>
              <a:xfrm>
                <a:off x="63246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Rectangle 402"/>
              <p:cNvSpPr/>
              <p:nvPr/>
            </p:nvSpPr>
            <p:spPr>
              <a:xfrm>
                <a:off x="6324600" y="46064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9" name="Group 368"/>
            <p:cNvGrpSpPr/>
            <p:nvPr/>
          </p:nvGrpSpPr>
          <p:grpSpPr>
            <a:xfrm rot="16200000">
              <a:off x="2841522" y="3352800"/>
              <a:ext cx="914400" cy="914400"/>
              <a:chOff x="5867400" y="4149213"/>
              <a:chExt cx="914400" cy="914400"/>
            </a:xfrm>
            <a:solidFill>
              <a:srgbClr val="FFFF00"/>
            </a:solidFill>
          </p:grpSpPr>
          <p:sp>
            <p:nvSpPr>
              <p:cNvPr id="398" name="Rectangle 397"/>
              <p:cNvSpPr/>
              <p:nvPr/>
            </p:nvSpPr>
            <p:spPr>
              <a:xfrm>
                <a:off x="58674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Rectangle 398"/>
              <p:cNvSpPr/>
              <p:nvPr/>
            </p:nvSpPr>
            <p:spPr>
              <a:xfrm>
                <a:off x="63246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Rectangle 399"/>
              <p:cNvSpPr/>
              <p:nvPr/>
            </p:nvSpPr>
            <p:spPr>
              <a:xfrm>
                <a:off x="6324600" y="46064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0" name="Group 369"/>
            <p:cNvGrpSpPr/>
            <p:nvPr/>
          </p:nvGrpSpPr>
          <p:grpSpPr>
            <a:xfrm rot="16200000">
              <a:off x="4685108" y="1531960"/>
              <a:ext cx="914400" cy="914400"/>
              <a:chOff x="5867400" y="4149213"/>
              <a:chExt cx="914400" cy="914400"/>
            </a:xfrm>
            <a:solidFill>
              <a:srgbClr val="FFFF00"/>
            </a:solidFill>
          </p:grpSpPr>
          <p:sp>
            <p:nvSpPr>
              <p:cNvPr id="395" name="Rectangle 394"/>
              <p:cNvSpPr/>
              <p:nvPr/>
            </p:nvSpPr>
            <p:spPr>
              <a:xfrm>
                <a:off x="58674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Rectangle 395"/>
              <p:cNvSpPr/>
              <p:nvPr/>
            </p:nvSpPr>
            <p:spPr>
              <a:xfrm>
                <a:off x="63246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7" name="Rectangle 396"/>
              <p:cNvSpPr/>
              <p:nvPr/>
            </p:nvSpPr>
            <p:spPr>
              <a:xfrm>
                <a:off x="6324600" y="46064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1" name="Group 370"/>
            <p:cNvGrpSpPr/>
            <p:nvPr/>
          </p:nvGrpSpPr>
          <p:grpSpPr>
            <a:xfrm rot="10800000">
              <a:off x="4685107" y="4267202"/>
              <a:ext cx="914400" cy="914400"/>
              <a:chOff x="5867400" y="4149213"/>
              <a:chExt cx="914400" cy="914400"/>
            </a:xfrm>
            <a:solidFill>
              <a:srgbClr val="FFFF00"/>
            </a:solidFill>
          </p:grpSpPr>
          <p:sp>
            <p:nvSpPr>
              <p:cNvPr id="392" name="Rectangle 391"/>
              <p:cNvSpPr/>
              <p:nvPr/>
            </p:nvSpPr>
            <p:spPr>
              <a:xfrm>
                <a:off x="58674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Rectangle 392"/>
              <p:cNvSpPr/>
              <p:nvPr/>
            </p:nvSpPr>
            <p:spPr>
              <a:xfrm>
                <a:off x="63246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Rectangle 393"/>
              <p:cNvSpPr/>
              <p:nvPr/>
            </p:nvSpPr>
            <p:spPr>
              <a:xfrm>
                <a:off x="6324600" y="46064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2" name="Group 371"/>
            <p:cNvGrpSpPr/>
            <p:nvPr/>
          </p:nvGrpSpPr>
          <p:grpSpPr>
            <a:xfrm rot="16200000">
              <a:off x="3755922" y="2438398"/>
              <a:ext cx="914400" cy="914400"/>
              <a:chOff x="5867400" y="4149213"/>
              <a:chExt cx="914400" cy="914400"/>
            </a:xfrm>
            <a:solidFill>
              <a:srgbClr val="FFFF00"/>
            </a:solidFill>
          </p:grpSpPr>
          <p:sp>
            <p:nvSpPr>
              <p:cNvPr id="389" name="Rectangle 388"/>
              <p:cNvSpPr/>
              <p:nvPr/>
            </p:nvSpPr>
            <p:spPr>
              <a:xfrm>
                <a:off x="58674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Rectangle 389"/>
              <p:cNvSpPr/>
              <p:nvPr/>
            </p:nvSpPr>
            <p:spPr>
              <a:xfrm>
                <a:off x="63246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1" name="Rectangle 390"/>
              <p:cNvSpPr/>
              <p:nvPr/>
            </p:nvSpPr>
            <p:spPr>
              <a:xfrm>
                <a:off x="6324600" y="46064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3" name="Group 372"/>
            <p:cNvGrpSpPr/>
            <p:nvPr/>
          </p:nvGrpSpPr>
          <p:grpSpPr>
            <a:xfrm rot="10800000">
              <a:off x="2841522" y="2438397"/>
              <a:ext cx="914400" cy="914400"/>
              <a:chOff x="5867400" y="4149213"/>
              <a:chExt cx="914400" cy="914400"/>
            </a:xfrm>
            <a:solidFill>
              <a:srgbClr val="FF33CC"/>
            </a:solidFill>
          </p:grpSpPr>
          <p:sp>
            <p:nvSpPr>
              <p:cNvPr id="386" name="Rectangle 385"/>
              <p:cNvSpPr/>
              <p:nvPr/>
            </p:nvSpPr>
            <p:spPr>
              <a:xfrm>
                <a:off x="58674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7" name="Rectangle 386"/>
              <p:cNvSpPr/>
              <p:nvPr/>
            </p:nvSpPr>
            <p:spPr>
              <a:xfrm>
                <a:off x="63246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8" name="Rectangle 387"/>
              <p:cNvSpPr/>
              <p:nvPr/>
            </p:nvSpPr>
            <p:spPr>
              <a:xfrm>
                <a:off x="6324600" y="46064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4" name="Group 373"/>
            <p:cNvGrpSpPr/>
            <p:nvPr/>
          </p:nvGrpSpPr>
          <p:grpSpPr>
            <a:xfrm rot="10800000">
              <a:off x="4685108" y="2438397"/>
              <a:ext cx="914400" cy="914400"/>
              <a:chOff x="5867400" y="4149213"/>
              <a:chExt cx="914400" cy="914400"/>
            </a:xfrm>
            <a:solidFill>
              <a:srgbClr val="FF33CC"/>
            </a:solidFill>
          </p:grpSpPr>
          <p:sp>
            <p:nvSpPr>
              <p:cNvPr id="383" name="Rectangle 382"/>
              <p:cNvSpPr/>
              <p:nvPr/>
            </p:nvSpPr>
            <p:spPr>
              <a:xfrm>
                <a:off x="58674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4" name="Rectangle 383"/>
              <p:cNvSpPr/>
              <p:nvPr/>
            </p:nvSpPr>
            <p:spPr>
              <a:xfrm>
                <a:off x="63246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5" name="Rectangle 384"/>
              <p:cNvSpPr/>
              <p:nvPr/>
            </p:nvSpPr>
            <p:spPr>
              <a:xfrm>
                <a:off x="6324600" y="46064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5" name="Group 374"/>
            <p:cNvGrpSpPr/>
            <p:nvPr/>
          </p:nvGrpSpPr>
          <p:grpSpPr>
            <a:xfrm rot="10800000">
              <a:off x="3755922" y="3352802"/>
              <a:ext cx="914400" cy="914400"/>
              <a:chOff x="5867400" y="4149213"/>
              <a:chExt cx="914400" cy="914400"/>
            </a:xfrm>
            <a:solidFill>
              <a:srgbClr val="FF33CC"/>
            </a:solidFill>
          </p:grpSpPr>
          <p:sp>
            <p:nvSpPr>
              <p:cNvPr id="380" name="Rectangle 379"/>
              <p:cNvSpPr/>
              <p:nvPr/>
            </p:nvSpPr>
            <p:spPr>
              <a:xfrm>
                <a:off x="58674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1" name="Rectangle 380"/>
              <p:cNvSpPr/>
              <p:nvPr/>
            </p:nvSpPr>
            <p:spPr>
              <a:xfrm>
                <a:off x="63246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2" name="Rectangle 381"/>
              <p:cNvSpPr/>
              <p:nvPr/>
            </p:nvSpPr>
            <p:spPr>
              <a:xfrm>
                <a:off x="6324600" y="46064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6" name="Group 375"/>
            <p:cNvGrpSpPr/>
            <p:nvPr/>
          </p:nvGrpSpPr>
          <p:grpSpPr>
            <a:xfrm>
              <a:off x="5584723" y="3352803"/>
              <a:ext cx="914400" cy="914400"/>
              <a:chOff x="5867400" y="4149213"/>
              <a:chExt cx="914400" cy="914400"/>
            </a:xfrm>
            <a:solidFill>
              <a:srgbClr val="FF33CC"/>
            </a:solidFill>
          </p:grpSpPr>
          <p:sp>
            <p:nvSpPr>
              <p:cNvPr id="377" name="Rectangle 376"/>
              <p:cNvSpPr/>
              <p:nvPr/>
            </p:nvSpPr>
            <p:spPr>
              <a:xfrm>
                <a:off x="58674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8" name="Rectangle 377"/>
              <p:cNvSpPr/>
              <p:nvPr/>
            </p:nvSpPr>
            <p:spPr>
              <a:xfrm>
                <a:off x="6324600" y="41492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9" name="Rectangle 378"/>
              <p:cNvSpPr/>
              <p:nvPr/>
            </p:nvSpPr>
            <p:spPr>
              <a:xfrm>
                <a:off x="6324600" y="4606413"/>
                <a:ext cx="457200" cy="4572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4" name="Slide Number Placeholder 2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26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Divide and Conquer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Break into smaller </a:t>
                </a:r>
                <a:r>
                  <a:rPr lang="en-US" dirty="0">
                    <a:solidFill>
                      <a:srgbClr val="FF33CC"/>
                    </a:solidFill>
                  </a:rPr>
                  <a:t>subproblems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Use </a:t>
                </a:r>
                <a:r>
                  <a:rPr lang="en-US" dirty="0">
                    <a:solidFill>
                      <a:srgbClr val="FF33CC"/>
                    </a:solidFill>
                  </a:rPr>
                  <a:t>recurrence</a:t>
                </a:r>
                <a:r>
                  <a:rPr lang="en-US" dirty="0"/>
                  <a:t> relation to express recursive running time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Use </a:t>
                </a:r>
                <a:r>
                  <a:rPr lang="en-US" dirty="0">
                    <a:solidFill>
                      <a:srgbClr val="FF33CC"/>
                    </a:solidFill>
                  </a:rPr>
                  <a:t>asymptotic</a:t>
                </a:r>
                <a:r>
                  <a:rPr lang="en-US" dirty="0"/>
                  <a:t> notation to simplify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r>
                  <a:rPr lang="en-US" b="1" dirty="0">
                    <a:solidFill>
                      <a:srgbClr val="0070C0"/>
                    </a:solidFill>
                  </a:rPr>
                  <a:t>Divide</a:t>
                </a:r>
                <a:r>
                  <a:rPr lang="en-US" b="1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𝐷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r>
                      <a:rPr lang="en-US" i="1" dirty="0" smtClean="0">
                        <a:latin typeface="Cambria Math"/>
                      </a:rPr>
                      <m:t>𝑛</m:t>
                    </m:r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time, </a:t>
                </a:r>
                <a:endParaRPr lang="en-US" b="1" dirty="0"/>
              </a:p>
              <a:p>
                <a:r>
                  <a:rPr lang="en-US" b="1" dirty="0">
                    <a:solidFill>
                      <a:srgbClr val="0070C0"/>
                    </a:solidFill>
                  </a:rPr>
                  <a:t>Conquer</a:t>
                </a:r>
                <a:r>
                  <a:rPr lang="en-US" b="1" dirty="0"/>
                  <a:t>: </a:t>
                </a:r>
                <a:r>
                  <a:rPr lang="en-US" dirty="0"/>
                  <a:t>recurse on small problems,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𝑠</m:t>
                    </m:r>
                  </m:oMath>
                </a14:m>
                <a:endParaRPr lang="en-US" b="1" dirty="0"/>
              </a:p>
              <a:p>
                <a:r>
                  <a:rPr lang="en-US" b="1" dirty="0">
                    <a:solidFill>
                      <a:srgbClr val="0070C0"/>
                    </a:solidFill>
                  </a:rPr>
                  <a:t>Combine</a:t>
                </a:r>
                <a:r>
                  <a:rPr lang="en-US" b="1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/>
                      </a:rPr>
                      <m:t>C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r>
                      <a:rPr lang="en-US" i="1" dirty="0" smtClean="0">
                        <a:latin typeface="Cambria Math"/>
                      </a:rPr>
                      <m:t>𝑛</m:t>
                    </m:r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time</a:t>
                </a:r>
              </a:p>
              <a:p>
                <a:r>
                  <a:rPr lang="en-US" b="1" dirty="0"/>
                  <a:t>Recurrence: </a:t>
                </a:r>
                <a:endParaRPr lang="en-US" b="0" i="1" dirty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𝐷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+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𝐶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 t="-2801" b="-21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944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3977</TotalTime>
  <Words>1439</Words>
  <Application>Microsoft Macintosh PowerPoint</Application>
  <PresentationFormat>Widescreen</PresentationFormat>
  <Paragraphs>546</Paragraphs>
  <Slides>35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Berlin Sans FB Demi</vt:lpstr>
      <vt:lpstr>Calibri</vt:lpstr>
      <vt:lpstr>Cambria Math</vt:lpstr>
      <vt:lpstr>Courier New</vt:lpstr>
      <vt:lpstr>Symbol</vt:lpstr>
      <vt:lpstr>Wingdings</vt:lpstr>
      <vt:lpstr>Office Theme</vt:lpstr>
      <vt:lpstr>PowerPoint Presentation</vt:lpstr>
      <vt:lpstr>Finite Geometric Series</vt:lpstr>
      <vt:lpstr>Finite Geometric Series</vt:lpstr>
      <vt:lpstr>Today’s Keywords</vt:lpstr>
      <vt:lpstr>CLRS Readings</vt:lpstr>
      <vt:lpstr>Homeworks</vt:lpstr>
      <vt:lpstr>PowerPoint Presentation</vt:lpstr>
      <vt:lpstr>Divide and Conquer*</vt:lpstr>
      <vt:lpstr>Analyzing Divide and Conquer</vt:lpstr>
      <vt:lpstr>Recurrence Solving Techniques</vt:lpstr>
      <vt:lpstr>Merge Sort</vt:lpstr>
      <vt:lpstr>Merge</vt:lpstr>
      <vt:lpstr>Analyzing Merge Sort</vt:lpstr>
      <vt:lpstr>Recurrence Solving Techniques</vt:lpstr>
      <vt:lpstr>Tree method</vt:lpstr>
      <vt:lpstr>Multiplication</vt:lpstr>
      <vt:lpstr>“Schoolbook” Method</vt:lpstr>
      <vt:lpstr>Divide and Conquer method</vt:lpstr>
      <vt:lpstr>Divide and Conquer Multiplication</vt:lpstr>
      <vt:lpstr>Divide and Conquer method</vt:lpstr>
      <vt:lpstr>Divide and Conquer method</vt:lpstr>
      <vt:lpstr>Divide and Conquer method</vt:lpstr>
      <vt:lpstr>Karatsuba</vt:lpstr>
      <vt:lpstr>Karatsuba</vt:lpstr>
      <vt:lpstr>Karatsuba</vt:lpstr>
      <vt:lpstr>Karatsuba</vt:lpstr>
      <vt:lpstr>Karatsuba Algorithm</vt:lpstr>
      <vt:lpstr>Karatsuba</vt:lpstr>
      <vt:lpstr>Karatsuba</vt:lpstr>
      <vt:lpstr>PowerPoint Presentation</vt:lpstr>
      <vt:lpstr>Recurrence Solving Techniques</vt:lpstr>
      <vt:lpstr>Induction (review)</vt:lpstr>
      <vt:lpstr>Karatsuba Guess and Check (Loose)</vt:lpstr>
      <vt:lpstr>Mergesort Guess and Check</vt:lpstr>
      <vt:lpstr>Karatsuba Guess and Check</vt:lpstr>
    </vt:vector>
  </TitlesOfParts>
  <Company>UVA SEAS Computer Science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njb2b</dc:creator>
  <cp:lastModifiedBy>Hott, John R (jh2jf)</cp:lastModifiedBy>
  <cp:revision>385</cp:revision>
  <dcterms:created xsi:type="dcterms:W3CDTF">2017-08-21T20:54:06Z</dcterms:created>
  <dcterms:modified xsi:type="dcterms:W3CDTF">2018-09-04T13:14:29Z</dcterms:modified>
</cp:coreProperties>
</file>